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0" r:id="rId4"/>
  </p:sldMasterIdLst>
  <p:notesMasterIdLst>
    <p:notesMasterId r:id="rId32"/>
  </p:notesMasterIdLst>
  <p:sldIdLst>
    <p:sldId id="257" r:id="rId5"/>
    <p:sldId id="271" r:id="rId6"/>
    <p:sldId id="274" r:id="rId7"/>
    <p:sldId id="279" r:id="rId8"/>
    <p:sldId id="280" r:id="rId9"/>
    <p:sldId id="281" r:id="rId10"/>
    <p:sldId id="283" r:id="rId11"/>
    <p:sldId id="286" r:id="rId12"/>
    <p:sldId id="287" r:id="rId13"/>
    <p:sldId id="288" r:id="rId14"/>
    <p:sldId id="289" r:id="rId15"/>
    <p:sldId id="291" r:id="rId16"/>
    <p:sldId id="292" r:id="rId17"/>
    <p:sldId id="284" r:id="rId18"/>
    <p:sldId id="270" r:id="rId19"/>
    <p:sldId id="258" r:id="rId20"/>
    <p:sldId id="259" r:id="rId21"/>
    <p:sldId id="260" r:id="rId22"/>
    <p:sldId id="272" r:id="rId23"/>
    <p:sldId id="261" r:id="rId24"/>
    <p:sldId id="262" r:id="rId25"/>
    <p:sldId id="269" r:id="rId26"/>
    <p:sldId id="267" r:id="rId27"/>
    <p:sldId id="266" r:id="rId28"/>
    <p:sldId id="268" r:id="rId29"/>
    <p:sldId id="263" r:id="rId30"/>
    <p:sldId id="273"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F4F7"/>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72" autoAdjust="0"/>
    <p:restoredTop sz="94660"/>
  </p:normalViewPr>
  <p:slideViewPr>
    <p:cSldViewPr snapToGrid="0">
      <p:cViewPr>
        <p:scale>
          <a:sx n="66" d="100"/>
          <a:sy n="66" d="100"/>
        </p:scale>
        <p:origin x="1099" y="317"/>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irk Wilson" userId="fb753f57-69aa-4f34-829b-84e83f321eee" providerId="ADAL" clId="{0EA49006-FF4F-4849-A2B6-38B6AD25C581}"/>
    <pc:docChg chg="modSld">
      <pc:chgData name="Dirk Wilson" userId="fb753f57-69aa-4f34-829b-84e83f321eee" providerId="ADAL" clId="{0EA49006-FF4F-4849-A2B6-38B6AD25C581}" dt="2023-10-15T12:38:23.854" v="11" actId="20577"/>
      <pc:docMkLst>
        <pc:docMk/>
      </pc:docMkLst>
      <pc:sldChg chg="modNotesTx">
        <pc:chgData name="Dirk Wilson" userId="fb753f57-69aa-4f34-829b-84e83f321eee" providerId="ADAL" clId="{0EA49006-FF4F-4849-A2B6-38B6AD25C581}" dt="2023-10-15T12:38:23.854" v="11" actId="20577"/>
        <pc:sldMkLst>
          <pc:docMk/>
          <pc:sldMk cId="137309256" sldId="292"/>
        </pc:sldMkLst>
      </pc:sldChg>
    </pc:docChg>
  </pc:docChgLst>
</pc:chgInfo>
</file>

<file path=ppt/media/image1.png>
</file>

<file path=ppt/media/image2.png>
</file>

<file path=ppt/media/image3.png>
</file>

<file path=ppt/media/image4.jpeg>
</file>

<file path=ppt/media/image5.png>
</file>

<file path=ppt/media/image6.png>
</file>

<file path=ppt/media/image7.jp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FAC2EA-9369-4DAE-B7EF-E6554CAF7F02}" type="datetimeFigureOut">
              <a:rPr lang="en-US" smtClean="0"/>
              <a:t>10/15/2023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AB6C4B-8E4F-4953-823F-42C68BA17F73}" type="slidenum">
              <a:rPr lang="en-US" smtClean="0"/>
              <a:t>‹#›</a:t>
            </a:fld>
            <a:endParaRPr lang="en-US"/>
          </a:p>
        </p:txBody>
      </p:sp>
    </p:spTree>
    <p:extLst>
      <p:ext uri="{BB962C8B-B14F-4D97-AF65-F5344CB8AC3E}">
        <p14:creationId xmlns:p14="http://schemas.microsoft.com/office/powerpoint/2010/main" val="26713954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two key advantages unique to Maptodon are Decentralized Servers and 3D Environments. We are going to illustrate these advantages with two stories.</a:t>
            </a:r>
          </a:p>
        </p:txBody>
      </p:sp>
      <p:sp>
        <p:nvSpPr>
          <p:cNvPr id="4" name="Slide Number Placeholder 3"/>
          <p:cNvSpPr>
            <a:spLocks noGrp="1"/>
          </p:cNvSpPr>
          <p:nvPr>
            <p:ph type="sldNum" sz="quarter" idx="5"/>
          </p:nvPr>
        </p:nvSpPr>
        <p:spPr/>
        <p:txBody>
          <a:bodyPr/>
          <a:lstStyle/>
          <a:p>
            <a:fld id="{A4AB6C4B-8E4F-4953-823F-42C68BA17F73}" type="slidenum">
              <a:rPr lang="en-US" smtClean="0"/>
              <a:t>7</a:t>
            </a:fld>
            <a:endParaRPr lang="en-US"/>
          </a:p>
        </p:txBody>
      </p:sp>
    </p:spTree>
    <p:extLst>
      <p:ext uri="{BB962C8B-B14F-4D97-AF65-F5344CB8AC3E}">
        <p14:creationId xmlns:p14="http://schemas.microsoft.com/office/powerpoint/2010/main" val="12582820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Shelton. He has recently moved into a new city in Mozambique, Africa. He makes money by delivering packages to homes, however, he is unfamiliar with the layout of the area. </a:t>
            </a:r>
          </a:p>
        </p:txBody>
      </p:sp>
      <p:sp>
        <p:nvSpPr>
          <p:cNvPr id="4" name="Slide Number Placeholder 3"/>
          <p:cNvSpPr>
            <a:spLocks noGrp="1"/>
          </p:cNvSpPr>
          <p:nvPr>
            <p:ph type="sldNum" sz="quarter" idx="5"/>
          </p:nvPr>
        </p:nvSpPr>
        <p:spPr/>
        <p:txBody>
          <a:bodyPr/>
          <a:lstStyle/>
          <a:p>
            <a:fld id="{A4AB6C4B-8E4F-4953-823F-42C68BA17F73}" type="slidenum">
              <a:rPr lang="en-US" smtClean="0"/>
              <a:t>8</a:t>
            </a:fld>
            <a:endParaRPr lang="en-US"/>
          </a:p>
        </p:txBody>
      </p:sp>
    </p:spTree>
    <p:extLst>
      <p:ext uri="{BB962C8B-B14F-4D97-AF65-F5344CB8AC3E}">
        <p14:creationId xmlns:p14="http://schemas.microsoft.com/office/powerpoint/2010/main" val="39678680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Usually, when we want to figure out where we are headed, we use Google SV to get a better sense of the exact destination. If fact, this is what I was looking just before we got here.</a:t>
            </a:r>
          </a:p>
        </p:txBody>
      </p:sp>
      <p:sp>
        <p:nvSpPr>
          <p:cNvPr id="4" name="Slide Number Placeholder 3"/>
          <p:cNvSpPr>
            <a:spLocks noGrp="1"/>
          </p:cNvSpPr>
          <p:nvPr>
            <p:ph type="sldNum" sz="quarter" idx="5"/>
          </p:nvPr>
        </p:nvSpPr>
        <p:spPr/>
        <p:txBody>
          <a:bodyPr/>
          <a:lstStyle/>
          <a:p>
            <a:fld id="{A4AB6C4B-8E4F-4953-823F-42C68BA17F73}" type="slidenum">
              <a:rPr lang="en-US" smtClean="0"/>
              <a:t>9</a:t>
            </a:fld>
            <a:endParaRPr lang="en-US"/>
          </a:p>
        </p:txBody>
      </p:sp>
    </p:spTree>
    <p:extLst>
      <p:ext uri="{BB962C8B-B14F-4D97-AF65-F5344CB8AC3E}">
        <p14:creationId xmlns:p14="http://schemas.microsoft.com/office/powerpoint/2010/main" val="25752150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that’s not an option for our man Shelton because there’s no Google SV support in Mozambique. The equipment Google uses to capture SV images is expensive, so they choose not to prioritize his country.</a:t>
            </a:r>
          </a:p>
        </p:txBody>
      </p:sp>
      <p:sp>
        <p:nvSpPr>
          <p:cNvPr id="4" name="Slide Number Placeholder 3"/>
          <p:cNvSpPr>
            <a:spLocks noGrp="1"/>
          </p:cNvSpPr>
          <p:nvPr>
            <p:ph type="sldNum" sz="quarter" idx="5"/>
          </p:nvPr>
        </p:nvSpPr>
        <p:spPr/>
        <p:txBody>
          <a:bodyPr/>
          <a:lstStyle/>
          <a:p>
            <a:fld id="{A4AB6C4B-8E4F-4953-823F-42C68BA17F73}" type="slidenum">
              <a:rPr lang="en-US" smtClean="0"/>
              <a:t>10</a:t>
            </a:fld>
            <a:endParaRPr lang="en-US"/>
          </a:p>
        </p:txBody>
      </p:sp>
    </p:spTree>
    <p:extLst>
      <p:ext uri="{BB962C8B-B14F-4D97-AF65-F5344CB8AC3E}">
        <p14:creationId xmlns:p14="http://schemas.microsoft.com/office/powerpoint/2010/main" val="25939552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Luckily for Shelton, his government set up a local instance of MAPTODON, which allows local residents of Mozambique to use their own smartphones to create environmental scans. This now allows Shelton to easily spot the exact location he is meant to drop off packages.</a:t>
            </a:r>
          </a:p>
        </p:txBody>
      </p:sp>
      <p:sp>
        <p:nvSpPr>
          <p:cNvPr id="4" name="Slide Number Placeholder 3"/>
          <p:cNvSpPr>
            <a:spLocks noGrp="1"/>
          </p:cNvSpPr>
          <p:nvPr>
            <p:ph type="sldNum" sz="quarter" idx="5"/>
          </p:nvPr>
        </p:nvSpPr>
        <p:spPr/>
        <p:txBody>
          <a:bodyPr/>
          <a:lstStyle/>
          <a:p>
            <a:fld id="{A4AB6C4B-8E4F-4953-823F-42C68BA17F73}" type="slidenum">
              <a:rPr lang="en-US" smtClean="0"/>
              <a:t>11</a:t>
            </a:fld>
            <a:endParaRPr lang="en-US"/>
          </a:p>
        </p:txBody>
      </p:sp>
    </p:spTree>
    <p:extLst>
      <p:ext uri="{BB962C8B-B14F-4D97-AF65-F5344CB8AC3E}">
        <p14:creationId xmlns:p14="http://schemas.microsoft.com/office/powerpoint/2010/main" val="21076567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MAPTODON provided an easy way for locals to upload scans that can be utilized by people like Shelton. However, MAPTODON is more than just a SV clone. With 3D data, MAPTODON provides a novel way of viewing the environment. One such use-case of its 3D capabilities has to do with disaster relief.</a:t>
            </a:r>
          </a:p>
        </p:txBody>
      </p:sp>
      <p:sp>
        <p:nvSpPr>
          <p:cNvPr id="4" name="Slide Number Placeholder 3"/>
          <p:cNvSpPr>
            <a:spLocks noGrp="1"/>
          </p:cNvSpPr>
          <p:nvPr>
            <p:ph type="sldNum" sz="quarter" idx="5"/>
          </p:nvPr>
        </p:nvSpPr>
        <p:spPr/>
        <p:txBody>
          <a:bodyPr/>
          <a:lstStyle/>
          <a:p>
            <a:fld id="{A4AB6C4B-8E4F-4953-823F-42C68BA17F73}" type="slidenum">
              <a:rPr lang="en-US" smtClean="0"/>
              <a:t>12</a:t>
            </a:fld>
            <a:endParaRPr lang="en-US"/>
          </a:p>
        </p:txBody>
      </p:sp>
    </p:spTree>
    <p:extLst>
      <p:ext uri="{BB962C8B-B14F-4D97-AF65-F5344CB8AC3E}">
        <p14:creationId xmlns:p14="http://schemas.microsoft.com/office/powerpoint/2010/main" val="2133271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team comes from UC Santa Cruz. Last Winter, a severe storm hit Santa Cruz which caused landslides to occur over major highways</a:t>
            </a:r>
            <a:r>
              <a:rPr lang="en-US"/>
              <a:t>. </a:t>
            </a:r>
            <a:endParaRPr lang="en-US" dirty="0"/>
          </a:p>
        </p:txBody>
      </p:sp>
      <p:sp>
        <p:nvSpPr>
          <p:cNvPr id="4" name="Slide Number Placeholder 3"/>
          <p:cNvSpPr>
            <a:spLocks noGrp="1"/>
          </p:cNvSpPr>
          <p:nvPr>
            <p:ph type="sldNum" sz="quarter" idx="5"/>
          </p:nvPr>
        </p:nvSpPr>
        <p:spPr/>
        <p:txBody>
          <a:bodyPr/>
          <a:lstStyle/>
          <a:p>
            <a:fld id="{A4AB6C4B-8E4F-4953-823F-42C68BA17F73}" type="slidenum">
              <a:rPr lang="en-US" smtClean="0"/>
              <a:t>13</a:t>
            </a:fld>
            <a:endParaRPr lang="en-US"/>
          </a:p>
        </p:txBody>
      </p:sp>
    </p:spTree>
    <p:extLst>
      <p:ext uri="{BB962C8B-B14F-4D97-AF65-F5344CB8AC3E}">
        <p14:creationId xmlns:p14="http://schemas.microsoft.com/office/powerpoint/2010/main" val="361229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AB6C4B-8E4F-4953-823F-42C68BA17F73}" type="slidenum">
              <a:rPr lang="en-US" smtClean="0"/>
              <a:t>14</a:t>
            </a:fld>
            <a:endParaRPr lang="en-US"/>
          </a:p>
        </p:txBody>
      </p:sp>
    </p:spTree>
    <p:extLst>
      <p:ext uri="{BB962C8B-B14F-4D97-AF65-F5344CB8AC3E}">
        <p14:creationId xmlns:p14="http://schemas.microsoft.com/office/powerpoint/2010/main" val="30717293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8F6D8-29F1-DCDC-2E62-15C59700536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D26E74A-39CE-12A8-33C8-BA4EF68925D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6D9B10A-FF7A-474C-3888-28FAE1B06145}"/>
              </a:ext>
            </a:extLst>
          </p:cNvPr>
          <p:cNvSpPr>
            <a:spLocks noGrp="1"/>
          </p:cNvSpPr>
          <p:nvPr>
            <p:ph type="dt" sz="half" idx="10"/>
          </p:nvPr>
        </p:nvSpPr>
        <p:spPr/>
        <p:txBody>
          <a:bodyPr/>
          <a:lstStyle/>
          <a:p>
            <a:fld id="{846CE7D5-CF57-46EF-B807-FDD0502418D4}" type="datetimeFigureOut">
              <a:rPr lang="en-US" smtClean="0"/>
              <a:t>10/14/2023</a:t>
            </a:fld>
            <a:endParaRPr lang="en-US"/>
          </a:p>
        </p:txBody>
      </p:sp>
      <p:sp>
        <p:nvSpPr>
          <p:cNvPr id="5" name="Footer Placeholder 4">
            <a:extLst>
              <a:ext uri="{FF2B5EF4-FFF2-40B4-BE49-F238E27FC236}">
                <a16:creationId xmlns:a16="http://schemas.microsoft.com/office/drawing/2014/main" id="{1B5667BD-5AE8-F0E9-76B5-1F84DC6383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1D753E-B325-EEDE-38CE-D96ECC71088A}"/>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294209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A1DBB-4B8A-C192-48D7-C63F556AED7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A4EC0E7-A0EE-54CD-D851-102607439FF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E3EDB2-F370-DA6D-5A80-DCDF7544971B}"/>
              </a:ext>
            </a:extLst>
          </p:cNvPr>
          <p:cNvSpPr>
            <a:spLocks noGrp="1"/>
          </p:cNvSpPr>
          <p:nvPr>
            <p:ph type="dt" sz="half" idx="10"/>
          </p:nvPr>
        </p:nvSpPr>
        <p:spPr/>
        <p:txBody>
          <a:bodyPr/>
          <a:lstStyle/>
          <a:p>
            <a:fld id="{846CE7D5-CF57-46EF-B807-FDD0502418D4}" type="datetimeFigureOut">
              <a:rPr lang="en-US" smtClean="0"/>
              <a:t>10/14/2023</a:t>
            </a:fld>
            <a:endParaRPr lang="en-US"/>
          </a:p>
        </p:txBody>
      </p:sp>
      <p:sp>
        <p:nvSpPr>
          <p:cNvPr id="5" name="Footer Placeholder 4">
            <a:extLst>
              <a:ext uri="{FF2B5EF4-FFF2-40B4-BE49-F238E27FC236}">
                <a16:creationId xmlns:a16="http://schemas.microsoft.com/office/drawing/2014/main" id="{5C71569B-BEA9-551E-B9D1-A75C6CB666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88ADFC-03A7-2D25-9F78-ABC38899B7E6}"/>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901355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43D8087-AA35-5D38-2CFD-7F58C79390B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7206C84-361D-AF50-EE51-83D68BA5218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394B11-ECD9-3283-64FA-9DF4C40ECD94}"/>
              </a:ext>
            </a:extLst>
          </p:cNvPr>
          <p:cNvSpPr>
            <a:spLocks noGrp="1"/>
          </p:cNvSpPr>
          <p:nvPr>
            <p:ph type="dt" sz="half" idx="10"/>
          </p:nvPr>
        </p:nvSpPr>
        <p:spPr/>
        <p:txBody>
          <a:bodyPr/>
          <a:lstStyle/>
          <a:p>
            <a:fld id="{846CE7D5-CF57-46EF-B807-FDD0502418D4}" type="datetimeFigureOut">
              <a:rPr lang="en-US" smtClean="0"/>
              <a:t>10/14/2023</a:t>
            </a:fld>
            <a:endParaRPr lang="en-US"/>
          </a:p>
        </p:txBody>
      </p:sp>
      <p:sp>
        <p:nvSpPr>
          <p:cNvPr id="5" name="Footer Placeholder 4">
            <a:extLst>
              <a:ext uri="{FF2B5EF4-FFF2-40B4-BE49-F238E27FC236}">
                <a16:creationId xmlns:a16="http://schemas.microsoft.com/office/drawing/2014/main" id="{E6C38248-F3E6-7744-48C3-D86FA69104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7AD5AB-3FAD-A816-D9F4-A94F7E9F1C1A}"/>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79498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9EE51-1FE1-DF6A-103E-8B3D195F17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177576-9462-DE01-B826-E1E9F370AA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C6AE31-D1FF-61C4-B5AD-ED7BD123CED8}"/>
              </a:ext>
            </a:extLst>
          </p:cNvPr>
          <p:cNvSpPr>
            <a:spLocks noGrp="1"/>
          </p:cNvSpPr>
          <p:nvPr>
            <p:ph type="dt" sz="half" idx="10"/>
          </p:nvPr>
        </p:nvSpPr>
        <p:spPr/>
        <p:txBody>
          <a:bodyPr/>
          <a:lstStyle/>
          <a:p>
            <a:fld id="{846CE7D5-CF57-46EF-B807-FDD0502418D4}" type="datetimeFigureOut">
              <a:rPr lang="en-US" smtClean="0"/>
              <a:t>10/14/2023</a:t>
            </a:fld>
            <a:endParaRPr lang="en-US"/>
          </a:p>
        </p:txBody>
      </p:sp>
      <p:sp>
        <p:nvSpPr>
          <p:cNvPr id="5" name="Footer Placeholder 4">
            <a:extLst>
              <a:ext uri="{FF2B5EF4-FFF2-40B4-BE49-F238E27FC236}">
                <a16:creationId xmlns:a16="http://schemas.microsoft.com/office/drawing/2014/main" id="{12D73B05-4FF4-9550-BA6A-9D172DBB79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C6DC79-34D0-4FCB-75C5-1FBCF766C37F}"/>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9839433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E6C68-7D0E-282F-0798-07E687B00D1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0A9AE38-0910-2649-09D1-6D774E12128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7605AD1-5A6C-6747-BC57-7D59085044E2}"/>
              </a:ext>
            </a:extLst>
          </p:cNvPr>
          <p:cNvSpPr>
            <a:spLocks noGrp="1"/>
          </p:cNvSpPr>
          <p:nvPr>
            <p:ph type="dt" sz="half" idx="10"/>
          </p:nvPr>
        </p:nvSpPr>
        <p:spPr/>
        <p:txBody>
          <a:bodyPr/>
          <a:lstStyle/>
          <a:p>
            <a:fld id="{846CE7D5-CF57-46EF-B807-FDD0502418D4}" type="datetimeFigureOut">
              <a:rPr lang="en-US" smtClean="0"/>
              <a:t>10/14/2023</a:t>
            </a:fld>
            <a:endParaRPr lang="en-US"/>
          </a:p>
        </p:txBody>
      </p:sp>
      <p:sp>
        <p:nvSpPr>
          <p:cNvPr id="5" name="Footer Placeholder 4">
            <a:extLst>
              <a:ext uri="{FF2B5EF4-FFF2-40B4-BE49-F238E27FC236}">
                <a16:creationId xmlns:a16="http://schemas.microsoft.com/office/drawing/2014/main" id="{108D5400-5D56-059A-AE7D-603DDF63E4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FED3D0-1458-B9AE-3265-FA513E64903A}"/>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479776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3E648-6B60-73A3-0304-9626C4FF38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AA795AA-62EB-591B-13D8-51206CF8915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8B17BF9-4FCB-4409-81C9-5193E9C14A5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83DEFE3-3CF2-E0FB-2935-5FDB8B961E4A}"/>
              </a:ext>
            </a:extLst>
          </p:cNvPr>
          <p:cNvSpPr>
            <a:spLocks noGrp="1"/>
          </p:cNvSpPr>
          <p:nvPr>
            <p:ph type="dt" sz="half" idx="10"/>
          </p:nvPr>
        </p:nvSpPr>
        <p:spPr/>
        <p:txBody>
          <a:bodyPr/>
          <a:lstStyle/>
          <a:p>
            <a:fld id="{846CE7D5-CF57-46EF-B807-FDD0502418D4}" type="datetimeFigureOut">
              <a:rPr lang="en-US" smtClean="0"/>
              <a:t>10/14/2023</a:t>
            </a:fld>
            <a:endParaRPr lang="en-US"/>
          </a:p>
        </p:txBody>
      </p:sp>
      <p:sp>
        <p:nvSpPr>
          <p:cNvPr id="6" name="Footer Placeholder 5">
            <a:extLst>
              <a:ext uri="{FF2B5EF4-FFF2-40B4-BE49-F238E27FC236}">
                <a16:creationId xmlns:a16="http://schemas.microsoft.com/office/drawing/2014/main" id="{7A99F01E-2F8C-3336-33B9-14131DAA0C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655AD4-FA52-5EC3-13C9-14BCC9659D65}"/>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1510612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69193-8A5D-2169-21E7-1643CBEA8E6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B7FE6B4-989F-3020-93A2-80A0E1B2FC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8CC26FB-382F-D248-CE67-C94BAF09FA1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C2AA963-A7E1-E740-BB44-731BAE7E20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7F90162-90D6-7E31-3E48-6F2E5BE8263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07E29E2-277F-A44A-D374-F1D1B76C5710}"/>
              </a:ext>
            </a:extLst>
          </p:cNvPr>
          <p:cNvSpPr>
            <a:spLocks noGrp="1"/>
          </p:cNvSpPr>
          <p:nvPr>
            <p:ph type="dt" sz="half" idx="10"/>
          </p:nvPr>
        </p:nvSpPr>
        <p:spPr/>
        <p:txBody>
          <a:bodyPr/>
          <a:lstStyle/>
          <a:p>
            <a:fld id="{846CE7D5-CF57-46EF-B807-FDD0502418D4}" type="datetimeFigureOut">
              <a:rPr lang="en-US" smtClean="0"/>
              <a:t>10/14/2023</a:t>
            </a:fld>
            <a:endParaRPr lang="en-US"/>
          </a:p>
        </p:txBody>
      </p:sp>
      <p:sp>
        <p:nvSpPr>
          <p:cNvPr id="8" name="Footer Placeholder 7">
            <a:extLst>
              <a:ext uri="{FF2B5EF4-FFF2-40B4-BE49-F238E27FC236}">
                <a16:creationId xmlns:a16="http://schemas.microsoft.com/office/drawing/2014/main" id="{51E7E5D7-C434-F8F9-51EF-474DB2CD137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7CB1293-9B05-F088-3EAC-A8E762B9AE77}"/>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306915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AEB56-2AE1-62D0-E7C6-7047399BAF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A0D629C-0633-D903-1B8F-88DB9EB82467}"/>
              </a:ext>
            </a:extLst>
          </p:cNvPr>
          <p:cNvSpPr>
            <a:spLocks noGrp="1"/>
          </p:cNvSpPr>
          <p:nvPr>
            <p:ph type="dt" sz="half" idx="10"/>
          </p:nvPr>
        </p:nvSpPr>
        <p:spPr/>
        <p:txBody>
          <a:bodyPr/>
          <a:lstStyle/>
          <a:p>
            <a:fld id="{846CE7D5-CF57-46EF-B807-FDD0502418D4}" type="datetimeFigureOut">
              <a:rPr lang="en-US" smtClean="0"/>
              <a:t>10/14/2023</a:t>
            </a:fld>
            <a:endParaRPr lang="en-US"/>
          </a:p>
        </p:txBody>
      </p:sp>
      <p:sp>
        <p:nvSpPr>
          <p:cNvPr id="4" name="Footer Placeholder 3">
            <a:extLst>
              <a:ext uri="{FF2B5EF4-FFF2-40B4-BE49-F238E27FC236}">
                <a16:creationId xmlns:a16="http://schemas.microsoft.com/office/drawing/2014/main" id="{85A19D06-2E98-C91D-20F4-639EA64D774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547809-F44E-3990-DEF2-04C65FF0A259}"/>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9784069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91CD6B-31DE-A10A-6049-FF33E18228B8}"/>
              </a:ext>
            </a:extLst>
          </p:cNvPr>
          <p:cNvSpPr>
            <a:spLocks noGrp="1"/>
          </p:cNvSpPr>
          <p:nvPr>
            <p:ph type="dt" sz="half" idx="10"/>
          </p:nvPr>
        </p:nvSpPr>
        <p:spPr/>
        <p:txBody>
          <a:bodyPr/>
          <a:lstStyle/>
          <a:p>
            <a:fld id="{846CE7D5-CF57-46EF-B807-FDD0502418D4}" type="datetimeFigureOut">
              <a:rPr lang="en-US" smtClean="0"/>
              <a:t>10/14/2023</a:t>
            </a:fld>
            <a:endParaRPr lang="en-US"/>
          </a:p>
        </p:txBody>
      </p:sp>
      <p:sp>
        <p:nvSpPr>
          <p:cNvPr id="3" name="Footer Placeholder 2">
            <a:extLst>
              <a:ext uri="{FF2B5EF4-FFF2-40B4-BE49-F238E27FC236}">
                <a16:creationId xmlns:a16="http://schemas.microsoft.com/office/drawing/2014/main" id="{6B0CC4A2-6DD9-D80D-F43B-EB36EB5F0B5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735294E-D65D-9002-3F7A-0037D31749FF}"/>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066747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CDF01-8D5A-2D74-3CE3-3A821C82A2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69F2B03-7117-7E72-B36C-F7E83B4DD45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23B8046-5CAF-9CEE-8886-AB0F140985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E6F217F-EF74-0315-AD40-78FCB9A85A94}"/>
              </a:ext>
            </a:extLst>
          </p:cNvPr>
          <p:cNvSpPr>
            <a:spLocks noGrp="1"/>
          </p:cNvSpPr>
          <p:nvPr>
            <p:ph type="dt" sz="half" idx="10"/>
          </p:nvPr>
        </p:nvSpPr>
        <p:spPr/>
        <p:txBody>
          <a:bodyPr/>
          <a:lstStyle/>
          <a:p>
            <a:fld id="{846CE7D5-CF57-46EF-B807-FDD0502418D4}" type="datetimeFigureOut">
              <a:rPr lang="en-US" smtClean="0"/>
              <a:t>10/14/2023</a:t>
            </a:fld>
            <a:endParaRPr lang="en-US"/>
          </a:p>
        </p:txBody>
      </p:sp>
      <p:sp>
        <p:nvSpPr>
          <p:cNvPr id="6" name="Footer Placeholder 5">
            <a:extLst>
              <a:ext uri="{FF2B5EF4-FFF2-40B4-BE49-F238E27FC236}">
                <a16:creationId xmlns:a16="http://schemas.microsoft.com/office/drawing/2014/main" id="{82FC686A-8DCF-B64C-D0E3-C11BD470DE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8A032A-18B9-FB55-8F56-03D630C3BB7C}"/>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6382624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B2E0E-E5E3-FB50-3DC1-53F7009E54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0E5A9F7-61F4-AFE5-C241-523CD0766AB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B00DBB1-608E-5FCE-36E8-EEA8027876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41E8166-040D-2B71-C8CE-0070015CC07F}"/>
              </a:ext>
            </a:extLst>
          </p:cNvPr>
          <p:cNvSpPr>
            <a:spLocks noGrp="1"/>
          </p:cNvSpPr>
          <p:nvPr>
            <p:ph type="dt" sz="half" idx="10"/>
          </p:nvPr>
        </p:nvSpPr>
        <p:spPr/>
        <p:txBody>
          <a:bodyPr/>
          <a:lstStyle/>
          <a:p>
            <a:fld id="{846CE7D5-CF57-46EF-B807-FDD0502418D4}" type="datetimeFigureOut">
              <a:rPr lang="en-US" smtClean="0"/>
              <a:t>10/14/2023</a:t>
            </a:fld>
            <a:endParaRPr lang="en-US"/>
          </a:p>
        </p:txBody>
      </p:sp>
      <p:sp>
        <p:nvSpPr>
          <p:cNvPr id="6" name="Footer Placeholder 5">
            <a:extLst>
              <a:ext uri="{FF2B5EF4-FFF2-40B4-BE49-F238E27FC236}">
                <a16:creationId xmlns:a16="http://schemas.microsoft.com/office/drawing/2014/main" id="{E3171114-C7EF-6666-703B-5FFD16D82E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BA2808-909D-BE8D-BA5B-FCEB9986B01F}"/>
              </a:ext>
            </a:extLst>
          </p:cNvPr>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9855484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B371CAF-CA5F-E79A-5B66-9EFCBAC1FF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2EC80B7-151D-5DA5-5533-99AF60BA7E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E2084F-7F32-3B08-F720-063C7B3D32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10/14/2023</a:t>
            </a:fld>
            <a:endParaRPr lang="en-US"/>
          </a:p>
        </p:txBody>
      </p:sp>
      <p:sp>
        <p:nvSpPr>
          <p:cNvPr id="5" name="Footer Placeholder 4">
            <a:extLst>
              <a:ext uri="{FF2B5EF4-FFF2-40B4-BE49-F238E27FC236}">
                <a16:creationId xmlns:a16="http://schemas.microsoft.com/office/drawing/2014/main" id="{530D0707-B1E0-9745-A6FA-C76E1D00997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A672E39-5CB3-99CF-B433-589DED52A8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039637205"/>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ense reconstruction of landmarks.">
            <a:extLst>
              <a:ext uri="{FF2B5EF4-FFF2-40B4-BE49-F238E27FC236}">
                <a16:creationId xmlns:a16="http://schemas.microsoft.com/office/drawing/2014/main" id="{3097D640-6441-A16B-EB5F-B44C8F474FAF}"/>
              </a:ext>
            </a:extLst>
          </p:cNvPr>
          <p:cNvPicPr>
            <a:picLocks noChangeAspect="1"/>
          </p:cNvPicPr>
          <p:nvPr/>
        </p:nvPicPr>
        <p:blipFill>
          <a:blip r:embed="rId2"/>
          <a:stretch>
            <a:fillRect/>
          </a:stretch>
        </p:blipFill>
        <p:spPr>
          <a:xfrm>
            <a:off x="-3691057" y="3760379"/>
            <a:ext cx="21385918" cy="3158099"/>
          </a:xfrm>
          <a:prstGeom prst="rect">
            <a:avLst/>
          </a:prstGeom>
        </p:spPr>
      </p:pic>
      <p:sp>
        <p:nvSpPr>
          <p:cNvPr id="2" name="Title 1">
            <a:extLst>
              <a:ext uri="{FF2B5EF4-FFF2-40B4-BE49-F238E27FC236}">
                <a16:creationId xmlns:a16="http://schemas.microsoft.com/office/drawing/2014/main" id="{AC1CF9A9-5758-A066-B721-A62960CA4155}"/>
              </a:ext>
            </a:extLst>
          </p:cNvPr>
          <p:cNvSpPr>
            <a:spLocks noGrp="1"/>
          </p:cNvSpPr>
          <p:nvPr>
            <p:ph type="title"/>
          </p:nvPr>
        </p:nvSpPr>
        <p:spPr/>
        <p:txBody>
          <a:bodyPr/>
          <a:lstStyle/>
          <a:p>
            <a:r>
              <a:rPr lang="en-US" dirty="0">
                <a:cs typeface="Calibri Light"/>
              </a:rPr>
              <a:t>MAPTODON</a:t>
            </a:r>
            <a:endParaRPr lang="en-US" dirty="0"/>
          </a:p>
        </p:txBody>
      </p:sp>
      <p:pic>
        <p:nvPicPr>
          <p:cNvPr id="4" name="Picture 3" descr="Sparse reconstruction of central Rome.">
            <a:extLst>
              <a:ext uri="{FF2B5EF4-FFF2-40B4-BE49-F238E27FC236}">
                <a16:creationId xmlns:a16="http://schemas.microsoft.com/office/drawing/2014/main" id="{06BFEC05-3532-007E-32C5-2D163F9F10CF}"/>
              </a:ext>
            </a:extLst>
          </p:cNvPr>
          <p:cNvPicPr>
            <a:picLocks noChangeAspect="1"/>
          </p:cNvPicPr>
          <p:nvPr/>
        </p:nvPicPr>
        <p:blipFill>
          <a:blip r:embed="rId3"/>
          <a:stretch>
            <a:fillRect/>
          </a:stretch>
        </p:blipFill>
        <p:spPr>
          <a:xfrm>
            <a:off x="-241737" y="-4714"/>
            <a:ext cx="12438989" cy="3714324"/>
          </a:xfrm>
          <a:prstGeom prst="rect">
            <a:avLst/>
          </a:prstGeom>
        </p:spPr>
      </p:pic>
      <p:sp>
        <p:nvSpPr>
          <p:cNvPr id="11" name="Oval 10">
            <a:extLst>
              <a:ext uri="{FF2B5EF4-FFF2-40B4-BE49-F238E27FC236}">
                <a16:creationId xmlns:a16="http://schemas.microsoft.com/office/drawing/2014/main" id="{311EB701-F80C-4721-A287-DE48B9A8571D}"/>
              </a:ext>
            </a:extLst>
          </p:cNvPr>
          <p:cNvSpPr/>
          <p:nvPr/>
        </p:nvSpPr>
        <p:spPr>
          <a:xfrm>
            <a:off x="-3860055" y="-434340"/>
            <a:ext cx="7726680" cy="7726680"/>
          </a:xfrm>
          <a:prstGeom prst="ellipse">
            <a:avLst/>
          </a:prstGeom>
          <a:solidFill>
            <a:schemeClr val="bg1">
              <a:lumMod val="95000"/>
            </a:schemeClr>
          </a:solidFill>
          <a:ln>
            <a:solidFill>
              <a:schemeClr val="tx1">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1406C8F4-3D9D-F6A0-541D-A7D72C08E16C}"/>
              </a:ext>
            </a:extLst>
          </p:cNvPr>
          <p:cNvSpPr txBox="1"/>
          <p:nvPr/>
        </p:nvSpPr>
        <p:spPr>
          <a:xfrm>
            <a:off x="3285" y="2358165"/>
            <a:ext cx="5449614"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4800" dirty="0">
                <a:latin typeface="Bahnschrift"/>
                <a:cs typeface="Calibri"/>
              </a:rPr>
              <a:t>MAPTODON</a:t>
            </a:r>
          </a:p>
        </p:txBody>
      </p:sp>
      <p:sp>
        <p:nvSpPr>
          <p:cNvPr id="9" name="TextBox 8">
            <a:extLst>
              <a:ext uri="{FF2B5EF4-FFF2-40B4-BE49-F238E27FC236}">
                <a16:creationId xmlns:a16="http://schemas.microsoft.com/office/drawing/2014/main" id="{A1AB27F2-8FAA-3C6C-D9C0-3DA4F22123A2}"/>
              </a:ext>
            </a:extLst>
          </p:cNvPr>
          <p:cNvSpPr txBox="1"/>
          <p:nvPr/>
        </p:nvSpPr>
        <p:spPr>
          <a:xfrm>
            <a:off x="282464" y="2949372"/>
            <a:ext cx="373774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latin typeface="Consolas"/>
                <a:cs typeface="Calibri"/>
              </a:rPr>
              <a:t>Archive the World</a:t>
            </a:r>
          </a:p>
        </p:txBody>
      </p:sp>
      <p:sp>
        <p:nvSpPr>
          <p:cNvPr id="3" name="TextBox 2">
            <a:extLst>
              <a:ext uri="{FF2B5EF4-FFF2-40B4-BE49-F238E27FC236}">
                <a16:creationId xmlns:a16="http://schemas.microsoft.com/office/drawing/2014/main" id="{8F3A9B2D-0ADF-6E46-DA45-E34A68AF87F3}"/>
              </a:ext>
            </a:extLst>
          </p:cNvPr>
          <p:cNvSpPr txBox="1"/>
          <p:nvPr/>
        </p:nvSpPr>
        <p:spPr>
          <a:xfrm>
            <a:off x="880056" y="3850246"/>
            <a:ext cx="2342345"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US" dirty="0">
                <a:solidFill>
                  <a:srgbClr val="222222"/>
                </a:solidFill>
                <a:latin typeface="Consolas"/>
                <a:ea typeface="Arial"/>
                <a:cs typeface="Arial"/>
              </a:rPr>
              <a:t>Masamune Ishihara</a:t>
            </a:r>
            <a:br>
              <a:rPr lang="en-US" dirty="0">
                <a:latin typeface="Consolas"/>
              </a:rPr>
            </a:br>
            <a:r>
              <a:rPr lang="en-US" dirty="0">
                <a:solidFill>
                  <a:srgbClr val="222222"/>
                </a:solidFill>
                <a:latin typeface="Consolas"/>
                <a:ea typeface="Arial"/>
                <a:cs typeface="Arial"/>
              </a:rPr>
              <a:t>Kotaro Suto</a:t>
            </a:r>
            <a:br>
              <a:rPr lang="en-US" dirty="0">
                <a:latin typeface="Consolas"/>
              </a:rPr>
            </a:br>
            <a:r>
              <a:rPr lang="en-US" dirty="0">
                <a:solidFill>
                  <a:srgbClr val="222222"/>
                </a:solidFill>
                <a:latin typeface="Consolas"/>
                <a:cs typeface="Arial"/>
              </a:rPr>
              <a:t>Shun</a:t>
            </a:r>
            <a:r>
              <a:rPr lang="en-US" dirty="0">
                <a:solidFill>
                  <a:srgbClr val="222222"/>
                </a:solidFill>
                <a:latin typeface="Consolas"/>
                <a:ea typeface="Arial"/>
                <a:cs typeface="Arial"/>
              </a:rPr>
              <a:t> Kashiwa</a:t>
            </a:r>
            <a:br>
              <a:rPr lang="en-US" dirty="0">
                <a:latin typeface="Consolas"/>
              </a:rPr>
            </a:br>
            <a:r>
              <a:rPr lang="en-US" dirty="0">
                <a:solidFill>
                  <a:srgbClr val="222222"/>
                </a:solidFill>
                <a:latin typeface="Consolas"/>
                <a:cs typeface="Arial"/>
              </a:rPr>
              <a:t>Dirk</a:t>
            </a:r>
            <a:r>
              <a:rPr lang="en-US" dirty="0">
                <a:solidFill>
                  <a:srgbClr val="222222"/>
                </a:solidFill>
                <a:latin typeface="Consolas"/>
                <a:ea typeface="Arial"/>
                <a:cs typeface="Arial"/>
              </a:rPr>
              <a:t> Wilson</a:t>
            </a:r>
            <a:endParaRPr lang="en-US" dirty="0">
              <a:latin typeface="Consolas"/>
            </a:endParaRPr>
          </a:p>
        </p:txBody>
      </p:sp>
    </p:spTree>
    <p:extLst>
      <p:ext uri="{BB962C8B-B14F-4D97-AF65-F5344CB8AC3E}">
        <p14:creationId xmlns:p14="http://schemas.microsoft.com/office/powerpoint/2010/main" val="4886722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D26EACF-2A98-4A57-16DE-73F9FCE3BE90}"/>
              </a:ext>
            </a:extLst>
          </p:cNvPr>
          <p:cNvPicPr>
            <a:picLocks noChangeAspect="1"/>
          </p:cNvPicPr>
          <p:nvPr/>
        </p:nvPicPr>
        <p:blipFill>
          <a:blip r:embed="rId3"/>
          <a:stretch>
            <a:fillRect/>
          </a:stretch>
        </p:blipFill>
        <p:spPr>
          <a:xfrm>
            <a:off x="3082029" y="1192336"/>
            <a:ext cx="6027942" cy="4473328"/>
          </a:xfrm>
          <a:prstGeom prst="rect">
            <a:avLst/>
          </a:prstGeom>
        </p:spPr>
      </p:pic>
    </p:spTree>
    <p:extLst>
      <p:ext uri="{BB962C8B-B14F-4D97-AF65-F5344CB8AC3E}">
        <p14:creationId xmlns:p14="http://schemas.microsoft.com/office/powerpoint/2010/main" val="30845763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2887F-34D1-DC67-8ED4-B145662A04C5}"/>
              </a:ext>
            </a:extLst>
          </p:cNvPr>
          <p:cNvSpPr>
            <a:spLocks noGrp="1"/>
          </p:cNvSpPr>
          <p:nvPr>
            <p:ph idx="1"/>
          </p:nvPr>
        </p:nvSpPr>
        <p:spPr/>
        <p:txBody>
          <a:bodyPr/>
          <a:lstStyle/>
          <a:p>
            <a:r>
              <a:rPr lang="en-US" b="1" dirty="0">
                <a:highlight>
                  <a:srgbClr val="FFFF00"/>
                </a:highlight>
              </a:rPr>
              <a:t>Connect multiple images with lines to server</a:t>
            </a:r>
          </a:p>
        </p:txBody>
      </p:sp>
    </p:spTree>
    <p:extLst>
      <p:ext uri="{BB962C8B-B14F-4D97-AF65-F5344CB8AC3E}">
        <p14:creationId xmlns:p14="http://schemas.microsoft.com/office/powerpoint/2010/main" val="22953460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lowchart: Connector 8">
            <a:extLst>
              <a:ext uri="{FF2B5EF4-FFF2-40B4-BE49-F238E27FC236}">
                <a16:creationId xmlns:a16="http://schemas.microsoft.com/office/drawing/2014/main" id="{D9007110-55A2-A1FC-35CA-B9D97E4F5D27}"/>
              </a:ext>
            </a:extLst>
          </p:cNvPr>
          <p:cNvSpPr/>
          <p:nvPr/>
        </p:nvSpPr>
        <p:spPr>
          <a:xfrm>
            <a:off x="6292769" y="1059083"/>
            <a:ext cx="4739833" cy="4739833"/>
          </a:xfrm>
          <a:prstGeom prst="flowChartConnector">
            <a:avLst/>
          </a:prstGeom>
          <a:solidFill>
            <a:schemeClr val="bg1">
              <a:lumMod val="95000"/>
            </a:schemeClr>
          </a:solidFill>
          <a:ln>
            <a:solidFill>
              <a:schemeClr val="bg2">
                <a:lumMod val="75000"/>
              </a:schemeClr>
            </a:solidFill>
          </a:ln>
          <a:effectLst>
            <a:outerShdw blurRad="127000" dist="1524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311EB701-F80C-4721-A287-DE48B9A8571D}"/>
              </a:ext>
            </a:extLst>
          </p:cNvPr>
          <p:cNvSpPr/>
          <p:nvPr/>
        </p:nvSpPr>
        <p:spPr>
          <a:xfrm>
            <a:off x="1159398" y="1059084"/>
            <a:ext cx="4739832" cy="4739832"/>
          </a:xfrm>
          <a:prstGeom prst="ellipse">
            <a:avLst/>
          </a:prstGeom>
          <a:solidFill>
            <a:schemeClr val="bg1">
              <a:lumMod val="95000"/>
            </a:schemeClr>
          </a:solidFill>
          <a:ln>
            <a:solidFill>
              <a:schemeClr val="bg1">
                <a:lumMod val="65000"/>
              </a:schemeClr>
            </a:solidFill>
          </a:ln>
          <a:effectLst>
            <a:outerShdw blurRad="127000" dist="1524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4400" dirty="0">
              <a:latin typeface="Consolas" panose="020B0609020204030204" pitchFamily="49" charset="0"/>
            </a:endParaRPr>
          </a:p>
        </p:txBody>
      </p:sp>
      <p:sp>
        <p:nvSpPr>
          <p:cNvPr id="12" name="TextBox 11">
            <a:extLst>
              <a:ext uri="{FF2B5EF4-FFF2-40B4-BE49-F238E27FC236}">
                <a16:creationId xmlns:a16="http://schemas.microsoft.com/office/drawing/2014/main" id="{77732D51-C1A5-A6FF-57D9-A7A2565C196B}"/>
              </a:ext>
            </a:extLst>
          </p:cNvPr>
          <p:cNvSpPr txBox="1"/>
          <p:nvPr/>
        </p:nvSpPr>
        <p:spPr>
          <a:xfrm>
            <a:off x="4103307" y="372237"/>
            <a:ext cx="3985386" cy="646331"/>
          </a:xfrm>
          <a:prstGeom prst="rect">
            <a:avLst/>
          </a:prstGeom>
          <a:noFill/>
        </p:spPr>
        <p:txBody>
          <a:bodyPr wrap="none" rtlCol="0">
            <a:spAutoFit/>
          </a:bodyPr>
          <a:lstStyle/>
          <a:p>
            <a:r>
              <a:rPr lang="en-US" sz="3600" b="1" dirty="0">
                <a:latin typeface="Bahnschrift" panose="020B0502040204020203" pitchFamily="34" charset="0"/>
              </a:rPr>
              <a:t>KEY ADVANTAGES</a:t>
            </a:r>
          </a:p>
        </p:txBody>
      </p:sp>
      <p:sp>
        <p:nvSpPr>
          <p:cNvPr id="17" name="TextBox 16">
            <a:extLst>
              <a:ext uri="{FF2B5EF4-FFF2-40B4-BE49-F238E27FC236}">
                <a16:creationId xmlns:a16="http://schemas.microsoft.com/office/drawing/2014/main" id="{38AAB1C6-4685-337B-D359-583DDC8F6573}"/>
              </a:ext>
            </a:extLst>
          </p:cNvPr>
          <p:cNvSpPr txBox="1"/>
          <p:nvPr/>
        </p:nvSpPr>
        <p:spPr>
          <a:xfrm>
            <a:off x="809263" y="3167389"/>
            <a:ext cx="5440101" cy="523220"/>
          </a:xfrm>
          <a:prstGeom prst="rect">
            <a:avLst/>
          </a:prstGeom>
          <a:noFill/>
        </p:spPr>
        <p:txBody>
          <a:bodyPr wrap="square" rtlCol="0">
            <a:spAutoFit/>
          </a:bodyPr>
          <a:lstStyle/>
          <a:p>
            <a:pPr algn="ctr"/>
            <a:r>
              <a:rPr lang="en-US" sz="2800" b="1" dirty="0">
                <a:latin typeface="Consolas" panose="020B0609020204030204" pitchFamily="49" charset="0"/>
              </a:rPr>
              <a:t>Decentralized Servers</a:t>
            </a:r>
            <a:endParaRPr lang="en-US" sz="2000" b="1" dirty="0">
              <a:latin typeface="Consolas" panose="020B0609020204030204" pitchFamily="49" charset="0"/>
            </a:endParaRPr>
          </a:p>
        </p:txBody>
      </p:sp>
      <p:sp>
        <p:nvSpPr>
          <p:cNvPr id="18" name="TextBox 17">
            <a:extLst>
              <a:ext uri="{FF2B5EF4-FFF2-40B4-BE49-F238E27FC236}">
                <a16:creationId xmlns:a16="http://schemas.microsoft.com/office/drawing/2014/main" id="{5CF1B13B-8121-FD3E-BCCB-29FC75675EEA}"/>
              </a:ext>
            </a:extLst>
          </p:cNvPr>
          <p:cNvSpPr txBox="1"/>
          <p:nvPr/>
        </p:nvSpPr>
        <p:spPr>
          <a:xfrm>
            <a:off x="5942636" y="3228943"/>
            <a:ext cx="5440101" cy="523220"/>
          </a:xfrm>
          <a:prstGeom prst="rect">
            <a:avLst/>
          </a:prstGeom>
          <a:noFill/>
        </p:spPr>
        <p:txBody>
          <a:bodyPr wrap="square" rtlCol="0">
            <a:spAutoFit/>
          </a:bodyPr>
          <a:lstStyle/>
          <a:p>
            <a:pPr algn="ctr"/>
            <a:r>
              <a:rPr lang="en-US" sz="2800" b="1" dirty="0">
                <a:latin typeface="Consolas" panose="020B0609020204030204" pitchFamily="49" charset="0"/>
              </a:rPr>
              <a:t>3D Environments</a:t>
            </a:r>
          </a:p>
        </p:txBody>
      </p:sp>
    </p:spTree>
    <p:extLst>
      <p:ext uri="{BB962C8B-B14F-4D97-AF65-F5344CB8AC3E}">
        <p14:creationId xmlns:p14="http://schemas.microsoft.com/office/powerpoint/2010/main" val="12911882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B3079-B025-F263-87DD-C8B68AFEF85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AA45E37-FE8B-BA77-79C0-9839CC6020A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373092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lowchart: Connector 8">
            <a:extLst>
              <a:ext uri="{FF2B5EF4-FFF2-40B4-BE49-F238E27FC236}">
                <a16:creationId xmlns:a16="http://schemas.microsoft.com/office/drawing/2014/main" id="{D9007110-55A2-A1FC-35CA-B9D97E4F5D27}"/>
              </a:ext>
            </a:extLst>
          </p:cNvPr>
          <p:cNvSpPr/>
          <p:nvPr/>
        </p:nvSpPr>
        <p:spPr>
          <a:xfrm>
            <a:off x="12496804" y="1059083"/>
            <a:ext cx="4739833" cy="4739833"/>
          </a:xfrm>
          <a:prstGeom prst="flowChartConnector">
            <a:avLst/>
          </a:prstGeom>
          <a:solidFill>
            <a:srgbClr val="F0F4F7"/>
          </a:solid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311EB701-F80C-4721-A287-DE48B9A8571D}"/>
              </a:ext>
            </a:extLst>
          </p:cNvPr>
          <p:cNvSpPr/>
          <p:nvPr/>
        </p:nvSpPr>
        <p:spPr>
          <a:xfrm>
            <a:off x="809264" y="708950"/>
            <a:ext cx="5440100" cy="5440100"/>
          </a:xfrm>
          <a:prstGeom prst="ellipse">
            <a:avLst/>
          </a:prstGeom>
          <a:solidFill>
            <a:schemeClr val="bg1">
              <a:lumMod val="95000"/>
            </a:schemeClr>
          </a:solidFill>
          <a:ln>
            <a:solidFill>
              <a:schemeClr val="bg1">
                <a:lumMod val="65000"/>
              </a:schemeClr>
            </a:solidFill>
          </a:ln>
          <a:effectLst>
            <a:glow rad="127000">
              <a:srgbClr val="00B0F0">
                <a:alpha val="31000"/>
              </a:srgbClr>
            </a:glow>
            <a:outerShdw blurRad="355600" dist="203200" dir="5400000" sx="102000" sy="102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4400" dirty="0">
              <a:latin typeface="Consolas" panose="020B0609020204030204" pitchFamily="49" charset="0"/>
            </a:endParaRPr>
          </a:p>
        </p:txBody>
      </p:sp>
      <p:sp>
        <p:nvSpPr>
          <p:cNvPr id="18" name="TextBox 17">
            <a:extLst>
              <a:ext uri="{FF2B5EF4-FFF2-40B4-BE49-F238E27FC236}">
                <a16:creationId xmlns:a16="http://schemas.microsoft.com/office/drawing/2014/main" id="{5CF1B13B-8121-FD3E-BCCB-29FC75675EEA}"/>
              </a:ext>
            </a:extLst>
          </p:cNvPr>
          <p:cNvSpPr txBox="1"/>
          <p:nvPr/>
        </p:nvSpPr>
        <p:spPr>
          <a:xfrm>
            <a:off x="12146671" y="3228943"/>
            <a:ext cx="5440101" cy="400110"/>
          </a:xfrm>
          <a:prstGeom prst="rect">
            <a:avLst/>
          </a:prstGeom>
          <a:noFill/>
        </p:spPr>
        <p:txBody>
          <a:bodyPr wrap="square" rtlCol="0">
            <a:spAutoFit/>
          </a:bodyPr>
          <a:lstStyle/>
          <a:p>
            <a:pPr algn="ctr"/>
            <a:r>
              <a:rPr lang="en-US" sz="2000" b="1" dirty="0">
                <a:latin typeface="Consolas" panose="020B0609020204030204" pitchFamily="49" charset="0"/>
              </a:rPr>
              <a:t>3D Environments</a:t>
            </a:r>
          </a:p>
        </p:txBody>
      </p:sp>
      <p:pic>
        <p:nvPicPr>
          <p:cNvPr id="5" name="Picture 4" descr="A person in a car&#10;&#10;Description automatically generated">
            <a:extLst>
              <a:ext uri="{FF2B5EF4-FFF2-40B4-BE49-F238E27FC236}">
                <a16:creationId xmlns:a16="http://schemas.microsoft.com/office/drawing/2014/main" id="{DABB80F5-1646-753F-30FA-51593BD5EDC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01361" y="1906211"/>
            <a:ext cx="4492427" cy="2994951"/>
          </a:xfrm>
          <a:prstGeom prst="rect">
            <a:avLst/>
          </a:prstGeom>
        </p:spPr>
      </p:pic>
      <p:sp>
        <p:nvSpPr>
          <p:cNvPr id="6" name="TextBox 5">
            <a:extLst>
              <a:ext uri="{FF2B5EF4-FFF2-40B4-BE49-F238E27FC236}">
                <a16:creationId xmlns:a16="http://schemas.microsoft.com/office/drawing/2014/main" id="{CEB27DFE-2F18-449F-5037-9D561E574399}"/>
              </a:ext>
            </a:extLst>
          </p:cNvPr>
          <p:cNvSpPr txBox="1"/>
          <p:nvPr/>
        </p:nvSpPr>
        <p:spPr>
          <a:xfrm>
            <a:off x="809263" y="3167389"/>
            <a:ext cx="5440101" cy="523220"/>
          </a:xfrm>
          <a:prstGeom prst="rect">
            <a:avLst/>
          </a:prstGeom>
          <a:noFill/>
        </p:spPr>
        <p:txBody>
          <a:bodyPr wrap="square" rtlCol="0">
            <a:spAutoFit/>
          </a:bodyPr>
          <a:lstStyle/>
          <a:p>
            <a:pPr algn="ctr"/>
            <a:r>
              <a:rPr lang="en-US" sz="2800" b="1" dirty="0">
                <a:latin typeface="Consolas" panose="020B0609020204030204" pitchFamily="49" charset="0"/>
              </a:rPr>
              <a:t>Decentralized Servers</a:t>
            </a:r>
            <a:endParaRPr lang="en-US" sz="2000" b="1" dirty="0">
              <a:latin typeface="Consolas" panose="020B0609020204030204" pitchFamily="49" charset="0"/>
            </a:endParaRPr>
          </a:p>
        </p:txBody>
      </p:sp>
      <p:sp>
        <p:nvSpPr>
          <p:cNvPr id="7" name="TextBox 6">
            <a:extLst>
              <a:ext uri="{FF2B5EF4-FFF2-40B4-BE49-F238E27FC236}">
                <a16:creationId xmlns:a16="http://schemas.microsoft.com/office/drawing/2014/main" id="{A24A63EB-5AAA-3BF1-D7FE-FCE8B6EF2E38}"/>
              </a:ext>
            </a:extLst>
          </p:cNvPr>
          <p:cNvSpPr txBox="1"/>
          <p:nvPr/>
        </p:nvSpPr>
        <p:spPr>
          <a:xfrm>
            <a:off x="7859210" y="810228"/>
            <a:ext cx="2285562" cy="369332"/>
          </a:xfrm>
          <a:prstGeom prst="rect">
            <a:avLst/>
          </a:prstGeom>
          <a:noFill/>
        </p:spPr>
        <p:txBody>
          <a:bodyPr wrap="none" rtlCol="0">
            <a:spAutoFit/>
          </a:bodyPr>
          <a:lstStyle/>
          <a:p>
            <a:r>
              <a:rPr lang="en-US" dirty="0"/>
              <a:t>Insert lack of coverage</a:t>
            </a:r>
          </a:p>
        </p:txBody>
      </p:sp>
    </p:spTree>
    <p:extLst>
      <p:ext uri="{BB962C8B-B14F-4D97-AF65-F5344CB8AC3E}">
        <p14:creationId xmlns:p14="http://schemas.microsoft.com/office/powerpoint/2010/main" val="30463949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Oval 10">
            <a:extLst>
              <a:ext uri="{FF2B5EF4-FFF2-40B4-BE49-F238E27FC236}">
                <a16:creationId xmlns:a16="http://schemas.microsoft.com/office/drawing/2014/main" id="{311EB701-F80C-4721-A287-DE48B9A8571D}"/>
              </a:ext>
            </a:extLst>
          </p:cNvPr>
          <p:cNvSpPr/>
          <p:nvPr/>
        </p:nvSpPr>
        <p:spPr>
          <a:xfrm>
            <a:off x="5648446" y="-662152"/>
            <a:ext cx="7628742" cy="7726680"/>
          </a:xfrm>
          <a:prstGeom prst="ellipse">
            <a:avLst/>
          </a:prstGeom>
          <a:blipFill dpi="0" rotWithShape="1">
            <a:blip r:embed="rId2"/>
            <a:srcRect/>
            <a:tile tx="63500" ty="0" sx="71000" sy="71000" flip="none" algn="ctr"/>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1406C8F4-3D9D-F6A0-541D-A7D72C08E16C}"/>
              </a:ext>
            </a:extLst>
          </p:cNvPr>
          <p:cNvSpPr txBox="1"/>
          <p:nvPr/>
        </p:nvSpPr>
        <p:spPr>
          <a:xfrm>
            <a:off x="365368" y="2066024"/>
            <a:ext cx="5364479"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latin typeface="Bahnschrift"/>
                <a:cs typeface="Calibri"/>
              </a:rPr>
              <a:t>Key Features</a:t>
            </a:r>
          </a:p>
        </p:txBody>
      </p:sp>
      <p:sp>
        <p:nvSpPr>
          <p:cNvPr id="9" name="TextBox 8">
            <a:extLst>
              <a:ext uri="{FF2B5EF4-FFF2-40B4-BE49-F238E27FC236}">
                <a16:creationId xmlns:a16="http://schemas.microsoft.com/office/drawing/2014/main" id="{A1AB27F2-8FAA-3C6C-D9C0-3DA4F22123A2}"/>
              </a:ext>
            </a:extLst>
          </p:cNvPr>
          <p:cNvSpPr txBox="1"/>
          <p:nvPr/>
        </p:nvSpPr>
        <p:spPr>
          <a:xfrm>
            <a:off x="365368" y="2650799"/>
            <a:ext cx="5063156" cy="800219"/>
          </a:xfrm>
          <a:prstGeom prst="rect">
            <a:avLst/>
          </a:prstGeom>
          <a:noFill/>
          <a:ln cmpd="dbl">
            <a:solidFill>
              <a:schemeClr val="bg1">
                <a:lumMod val="65000"/>
              </a:schemeClr>
            </a:solidFill>
            <a:prstDash val="sysDot"/>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300" dirty="0">
                <a:latin typeface="Consolas"/>
                <a:cs typeface="Calibri"/>
              </a:rPr>
              <a:t>Easily capture 3D surroundings with any device with a camera</a:t>
            </a:r>
            <a:endParaRPr lang="en-US" sz="2400" dirty="0">
              <a:latin typeface="Consolas"/>
              <a:cs typeface="Calibri"/>
            </a:endParaRPr>
          </a:p>
        </p:txBody>
      </p:sp>
      <p:sp>
        <p:nvSpPr>
          <p:cNvPr id="21" name="TextBox 20">
            <a:extLst>
              <a:ext uri="{FF2B5EF4-FFF2-40B4-BE49-F238E27FC236}">
                <a16:creationId xmlns:a16="http://schemas.microsoft.com/office/drawing/2014/main" id="{FAF42C92-6866-0A34-F60B-A5FECAA58198}"/>
              </a:ext>
            </a:extLst>
          </p:cNvPr>
          <p:cNvSpPr txBox="1"/>
          <p:nvPr/>
        </p:nvSpPr>
        <p:spPr>
          <a:xfrm>
            <a:off x="365369" y="590925"/>
            <a:ext cx="5449614"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4800" dirty="0">
                <a:latin typeface="Bahnschrift"/>
                <a:cs typeface="Calibri"/>
              </a:rPr>
              <a:t>MAPTODON</a:t>
            </a:r>
          </a:p>
        </p:txBody>
      </p:sp>
      <p:sp>
        <p:nvSpPr>
          <p:cNvPr id="22" name="TextBox 21">
            <a:extLst>
              <a:ext uri="{FF2B5EF4-FFF2-40B4-BE49-F238E27FC236}">
                <a16:creationId xmlns:a16="http://schemas.microsoft.com/office/drawing/2014/main" id="{B37E6D19-B138-9797-CB57-0813755B11D5}"/>
              </a:ext>
            </a:extLst>
          </p:cNvPr>
          <p:cNvSpPr txBox="1"/>
          <p:nvPr/>
        </p:nvSpPr>
        <p:spPr>
          <a:xfrm>
            <a:off x="378870" y="3683659"/>
            <a:ext cx="5049654" cy="769441"/>
          </a:xfrm>
          <a:prstGeom prst="rect">
            <a:avLst/>
          </a:prstGeom>
          <a:noFill/>
          <a:ln cmpd="dbl">
            <a:solidFill>
              <a:schemeClr val="bg1">
                <a:lumMod val="65000"/>
              </a:schemeClr>
            </a:solidFill>
            <a:prstDash val="sysDot"/>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Consolas"/>
                <a:cs typeface="Calibri"/>
              </a:rPr>
              <a:t>Decentralized data with higher focus on community efforts</a:t>
            </a:r>
          </a:p>
        </p:txBody>
      </p:sp>
      <p:sp>
        <p:nvSpPr>
          <p:cNvPr id="23" name="TextBox 22">
            <a:extLst>
              <a:ext uri="{FF2B5EF4-FFF2-40B4-BE49-F238E27FC236}">
                <a16:creationId xmlns:a16="http://schemas.microsoft.com/office/drawing/2014/main" id="{6A6A8BE4-F82C-C92E-D909-0C91895DFD6F}"/>
              </a:ext>
            </a:extLst>
          </p:cNvPr>
          <p:cNvSpPr txBox="1"/>
          <p:nvPr/>
        </p:nvSpPr>
        <p:spPr>
          <a:xfrm>
            <a:off x="365368" y="4685413"/>
            <a:ext cx="5049654" cy="430887"/>
          </a:xfrm>
          <a:prstGeom prst="rect">
            <a:avLst/>
          </a:prstGeom>
          <a:noFill/>
          <a:ln cmpd="dbl">
            <a:solidFill>
              <a:schemeClr val="bg1">
                <a:lumMod val="65000"/>
              </a:schemeClr>
            </a:solidFill>
            <a:prstDash val="sysDot"/>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latin typeface="Consolas"/>
                <a:cs typeface="Calibri"/>
              </a:rPr>
              <a:t>???</a:t>
            </a:r>
          </a:p>
        </p:txBody>
      </p:sp>
    </p:spTree>
    <p:extLst>
      <p:ext uri="{BB962C8B-B14F-4D97-AF65-F5344CB8AC3E}">
        <p14:creationId xmlns:p14="http://schemas.microsoft.com/office/powerpoint/2010/main" val="10238163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24809E97-632C-089E-EA91-5EBA769382BF}"/>
              </a:ext>
            </a:extLst>
          </p:cNvPr>
          <p:cNvSpPr txBox="1"/>
          <p:nvPr/>
        </p:nvSpPr>
        <p:spPr>
          <a:xfrm>
            <a:off x="5357192" y="705678"/>
            <a:ext cx="5655365" cy="369332"/>
          </a:xfrm>
          <a:prstGeom prst="rect">
            <a:avLst/>
          </a:prstGeom>
          <a:noFill/>
        </p:spPr>
        <p:txBody>
          <a:bodyPr wrap="square" rtlCol="0">
            <a:spAutoFit/>
          </a:bodyPr>
          <a:lstStyle/>
          <a:p>
            <a:r>
              <a:rPr lang="en-US" dirty="0"/>
              <a:t>Key Features</a:t>
            </a:r>
          </a:p>
        </p:txBody>
      </p:sp>
      <p:sp>
        <p:nvSpPr>
          <p:cNvPr id="9" name="TextBox 8">
            <a:extLst>
              <a:ext uri="{FF2B5EF4-FFF2-40B4-BE49-F238E27FC236}">
                <a16:creationId xmlns:a16="http://schemas.microsoft.com/office/drawing/2014/main" id="{F2DCE44F-C8A3-6EB4-B695-BD25BB266B5D}"/>
              </a:ext>
            </a:extLst>
          </p:cNvPr>
          <p:cNvSpPr txBox="1"/>
          <p:nvPr/>
        </p:nvSpPr>
        <p:spPr>
          <a:xfrm>
            <a:off x="1454726" y="2216727"/>
            <a:ext cx="8700655" cy="2031325"/>
          </a:xfrm>
          <a:prstGeom prst="rect">
            <a:avLst/>
          </a:prstGeom>
          <a:noFill/>
        </p:spPr>
        <p:txBody>
          <a:bodyPr wrap="square" rtlCol="0">
            <a:spAutoFit/>
          </a:bodyPr>
          <a:lstStyle/>
          <a:p>
            <a:pPr marL="285750" indent="-285750">
              <a:buFont typeface="Arial" panose="020B0604020202020204" pitchFamily="34" charset="0"/>
              <a:buChar char="•"/>
            </a:pPr>
            <a:r>
              <a:rPr lang="en-US" dirty="0"/>
              <a:t>Capture photo/video of locations and convert into explorable 3D environmental scans</a:t>
            </a:r>
          </a:p>
          <a:p>
            <a:pPr marL="285750" indent="-285750">
              <a:buFont typeface="Arial" panose="020B0604020202020204" pitchFamily="34" charset="0"/>
              <a:buChar char="•"/>
            </a:pPr>
            <a:r>
              <a:rPr lang="en-US" dirty="0"/>
              <a:t>Users can upload their scans onto federated servers for all to view</a:t>
            </a:r>
          </a:p>
          <a:p>
            <a:pPr marL="285750" indent="-285750">
              <a:buFont typeface="Arial" panose="020B0604020202020204" pitchFamily="34" charset="0"/>
              <a:buChar char="•"/>
            </a:pPr>
            <a:r>
              <a:rPr lang="en-US" dirty="0"/>
              <a:t>Map explorer to browse scans available from all around the world</a:t>
            </a:r>
          </a:p>
          <a:p>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42082845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alpha val="50000"/>
          </a:schemeClr>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E9C67C82-A371-6C5F-C860-93539A9C4982}"/>
              </a:ext>
            </a:extLst>
          </p:cNvPr>
          <p:cNvSpPr/>
          <p:nvPr/>
        </p:nvSpPr>
        <p:spPr>
          <a:xfrm rot="10800000">
            <a:off x="0" y="-243840"/>
            <a:ext cx="12192000" cy="3672840"/>
          </a:xfrm>
          <a:prstGeom prst="rect">
            <a:avLst/>
          </a:prstGeom>
          <a:gradFill>
            <a:gsLst>
              <a:gs pos="0">
                <a:schemeClr val="accent1">
                  <a:lumMod val="5000"/>
                  <a:lumOff val="95000"/>
                  <a:alpha val="0"/>
                </a:schemeClr>
              </a:gs>
              <a:gs pos="100000">
                <a:schemeClr val="tx1"/>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09256E-FDB1-1C28-9346-001440649C79}"/>
              </a:ext>
            </a:extLst>
          </p:cNvPr>
          <p:cNvSpPr>
            <a:spLocks noGrp="1"/>
          </p:cNvSpPr>
          <p:nvPr>
            <p:ph type="title"/>
          </p:nvPr>
        </p:nvSpPr>
        <p:spPr>
          <a:xfrm>
            <a:off x="929641" y="865355"/>
            <a:ext cx="3993051" cy="1009165"/>
          </a:xfrm>
          <a:noFill/>
          <a:effectLst>
            <a:reflection blurRad="6350" stA="52000" endA="300" endPos="35000" dir="5400000" sy="-100000" algn="bl" rotWithShape="0"/>
          </a:effectLst>
        </p:spPr>
        <p:txBody>
          <a:bodyPr>
            <a:normAutofit fontScale="90000"/>
          </a:bodyPr>
          <a:lstStyle/>
          <a:p>
            <a:r>
              <a:rPr lang="en-US" sz="5400" b="1" dirty="0">
                <a:solidFill>
                  <a:schemeClr val="bg1"/>
                </a:solidFill>
                <a:latin typeface="Bahnschrift" panose="020B0502040204020203" pitchFamily="34" charset="0"/>
                <a:ea typeface="Microsoft Sans Serif" panose="020B0604020202020204" pitchFamily="34" charset="0"/>
                <a:cs typeface="Microsoft Sans Serif" panose="020B0604020202020204" pitchFamily="34" charset="0"/>
              </a:rPr>
              <a:t>HOW TO USE</a:t>
            </a:r>
          </a:p>
        </p:txBody>
      </p:sp>
      <p:sp>
        <p:nvSpPr>
          <p:cNvPr id="6" name="Rectangle: Rounded Corners 5">
            <a:extLst>
              <a:ext uri="{FF2B5EF4-FFF2-40B4-BE49-F238E27FC236}">
                <a16:creationId xmlns:a16="http://schemas.microsoft.com/office/drawing/2014/main" id="{C6E1671B-AB9C-DC1F-A5A2-163F03A8E91B}"/>
              </a:ext>
            </a:extLst>
          </p:cNvPr>
          <p:cNvSpPr/>
          <p:nvPr/>
        </p:nvSpPr>
        <p:spPr>
          <a:xfrm>
            <a:off x="1051561" y="3296890"/>
            <a:ext cx="3042758" cy="2410691"/>
          </a:xfrm>
          <a:prstGeom prst="roundRect">
            <a:avLst/>
          </a:prstGeom>
          <a:solidFill>
            <a:schemeClr val="accent4">
              <a:lumMod val="60000"/>
              <a:lumOff val="40000"/>
            </a:schemeClr>
          </a:solidFill>
          <a:ln w="25400">
            <a:noFill/>
          </a:ln>
          <a:effectLst>
            <a:innerShdw blurRad="63500" dist="50800" dir="16200000">
              <a:prstClr val="black">
                <a:alpha val="50000"/>
              </a:prstClr>
            </a:innerShdw>
          </a:effectLst>
        </p:spPr>
        <p:style>
          <a:lnRef idx="3">
            <a:schemeClr val="lt1"/>
          </a:lnRef>
          <a:fillRef idx="1">
            <a:schemeClr val="accent3"/>
          </a:fillRef>
          <a:effectRef idx="1">
            <a:schemeClr val="accent3"/>
          </a:effectRef>
          <a:fontRef idx="minor">
            <a:schemeClr val="lt1"/>
          </a:fontRef>
        </p:style>
        <p:txBody>
          <a:bodyPr rtlCol="0" anchor="ctr"/>
          <a:lstStyle/>
          <a:p>
            <a:endParaRPr lang="en-US" sz="2200" dirty="0"/>
          </a:p>
          <a:p>
            <a:pPr algn="ctr"/>
            <a:r>
              <a:rPr lang="en-US" sz="2200" b="1" dirty="0">
                <a:solidFill>
                  <a:schemeClr val="bg1"/>
                </a:solidFill>
                <a:latin typeface="Microsoft Sans Serif" panose="020B0604020202020204" pitchFamily="34" charset="0"/>
                <a:ea typeface="Microsoft Sans Serif" panose="020B0604020202020204" pitchFamily="34" charset="0"/>
                <a:cs typeface="Microsoft Sans Serif" panose="020B0604020202020204" pitchFamily="34" charset="0"/>
              </a:rPr>
              <a:t>Take photos or videos of an object or your surroundings using any recording device</a:t>
            </a:r>
          </a:p>
          <a:p>
            <a:endParaRPr lang="en-US" sz="2200" dirty="0"/>
          </a:p>
        </p:txBody>
      </p:sp>
      <p:sp>
        <p:nvSpPr>
          <p:cNvPr id="10" name="Rectangle: Rounded Corners 9">
            <a:extLst>
              <a:ext uri="{FF2B5EF4-FFF2-40B4-BE49-F238E27FC236}">
                <a16:creationId xmlns:a16="http://schemas.microsoft.com/office/drawing/2014/main" id="{0D400F9F-1666-1E77-103A-189AA0A6AA46}"/>
              </a:ext>
            </a:extLst>
          </p:cNvPr>
          <p:cNvSpPr/>
          <p:nvPr/>
        </p:nvSpPr>
        <p:spPr>
          <a:xfrm>
            <a:off x="4710896" y="3296888"/>
            <a:ext cx="2980183" cy="2410691"/>
          </a:xfrm>
          <a:prstGeom prst="roundRect">
            <a:avLst/>
          </a:prstGeom>
          <a:solidFill>
            <a:schemeClr val="accent6">
              <a:lumMod val="60000"/>
              <a:lumOff val="40000"/>
            </a:schemeClr>
          </a:solidFill>
          <a:ln>
            <a:noFill/>
          </a:ln>
          <a:effectLst>
            <a:innerShdw blurRad="63500" dist="50800" dir="16200000">
              <a:prstClr val="black">
                <a:alpha val="50000"/>
              </a:prstClr>
            </a:innerShdw>
          </a:effectLst>
        </p:spPr>
        <p:style>
          <a:lnRef idx="3">
            <a:schemeClr val="lt1"/>
          </a:lnRef>
          <a:fillRef idx="1">
            <a:schemeClr val="accent3"/>
          </a:fillRef>
          <a:effectRef idx="1">
            <a:schemeClr val="accent3"/>
          </a:effectRef>
          <a:fontRef idx="minor">
            <a:schemeClr val="lt1"/>
          </a:fontRef>
        </p:style>
        <p:txBody>
          <a:bodyPr rtlCol="0" anchor="ctr"/>
          <a:lstStyle/>
          <a:p>
            <a:endParaRPr lang="en-US" sz="2200" dirty="0"/>
          </a:p>
          <a:p>
            <a:pPr algn="ctr"/>
            <a:r>
              <a:rPr lang="en-US" sz="2200" b="1" dirty="0">
                <a:latin typeface="Microsoft Sans Serif" panose="020B0604020202020204" pitchFamily="34" charset="0"/>
                <a:ea typeface="Microsoft Sans Serif" panose="020B0604020202020204" pitchFamily="34" charset="0"/>
                <a:cs typeface="Microsoft Sans Serif" panose="020B0604020202020204" pitchFamily="34" charset="0"/>
              </a:rPr>
              <a:t>Upload files to server for media to be converted to 3D scans</a:t>
            </a:r>
          </a:p>
          <a:p>
            <a:endParaRPr lang="en-US" sz="2200" dirty="0"/>
          </a:p>
        </p:txBody>
      </p:sp>
      <p:sp>
        <p:nvSpPr>
          <p:cNvPr id="11" name="Rectangle: Rounded Corners 10">
            <a:extLst>
              <a:ext uri="{FF2B5EF4-FFF2-40B4-BE49-F238E27FC236}">
                <a16:creationId xmlns:a16="http://schemas.microsoft.com/office/drawing/2014/main" id="{3839CEA1-6880-CC5B-0953-6EB58653A9BC}"/>
              </a:ext>
            </a:extLst>
          </p:cNvPr>
          <p:cNvSpPr/>
          <p:nvPr/>
        </p:nvSpPr>
        <p:spPr>
          <a:xfrm>
            <a:off x="8307657" y="3264840"/>
            <a:ext cx="3122343" cy="2410691"/>
          </a:xfrm>
          <a:prstGeom prst="roundRect">
            <a:avLst/>
          </a:prstGeom>
          <a:solidFill>
            <a:schemeClr val="accent1">
              <a:lumMod val="60000"/>
              <a:lumOff val="40000"/>
            </a:schemeClr>
          </a:solidFill>
          <a:ln>
            <a:noFill/>
          </a:ln>
          <a:effectLst>
            <a:innerShdw blurRad="63500" dist="50800" dir="16200000">
              <a:prstClr val="black">
                <a:alpha val="50000"/>
              </a:prstClr>
            </a:innerShdw>
          </a:effectLst>
        </p:spPr>
        <p:style>
          <a:lnRef idx="3">
            <a:schemeClr val="lt1"/>
          </a:lnRef>
          <a:fillRef idx="1">
            <a:schemeClr val="accent3"/>
          </a:fillRef>
          <a:effectRef idx="1">
            <a:schemeClr val="accent3"/>
          </a:effectRef>
          <a:fontRef idx="minor">
            <a:schemeClr val="lt1"/>
          </a:fontRef>
        </p:style>
        <p:txBody>
          <a:bodyPr rtlCol="0" anchor="ctr"/>
          <a:lstStyle/>
          <a:p>
            <a:endParaRPr lang="en-US" sz="2200" dirty="0"/>
          </a:p>
          <a:p>
            <a:pPr algn="ctr"/>
            <a:r>
              <a:rPr lang="en-US" sz="2200" b="1" dirty="0">
                <a:latin typeface="Microsoft Sans Serif" panose="020B0604020202020204" pitchFamily="34" charset="0"/>
                <a:ea typeface="Microsoft Sans Serif" panose="020B0604020202020204" pitchFamily="34" charset="0"/>
                <a:cs typeface="Microsoft Sans Serif" panose="020B0604020202020204" pitchFamily="34" charset="0"/>
              </a:rPr>
              <a:t>Browse the map and view any 3D scans uploaded by Maptodon users</a:t>
            </a:r>
          </a:p>
          <a:p>
            <a:endParaRPr lang="en-US" sz="2200" dirty="0"/>
          </a:p>
        </p:txBody>
      </p:sp>
      <p:sp>
        <p:nvSpPr>
          <p:cNvPr id="20" name="Arrow: Chevron 19">
            <a:extLst>
              <a:ext uri="{FF2B5EF4-FFF2-40B4-BE49-F238E27FC236}">
                <a16:creationId xmlns:a16="http://schemas.microsoft.com/office/drawing/2014/main" id="{93EA78B0-D569-E3EB-B92C-B21B8F82F74B}"/>
              </a:ext>
            </a:extLst>
          </p:cNvPr>
          <p:cNvSpPr/>
          <p:nvPr/>
        </p:nvSpPr>
        <p:spPr>
          <a:xfrm>
            <a:off x="7757052" y="4227869"/>
            <a:ext cx="484632" cy="484632"/>
          </a:xfrm>
          <a:prstGeom prst="chevron">
            <a:avLst/>
          </a:prstGeom>
          <a:solidFill>
            <a:schemeClr val="bg1">
              <a:lumMod val="75000"/>
            </a:schemeClr>
          </a:solidFill>
          <a:ln>
            <a:noFill/>
          </a:ln>
          <a:effectLst>
            <a:innerShdw blurRad="63500" dist="50800" dir="13500000">
              <a:prstClr val="black">
                <a:alpha val="50000"/>
              </a:prstClr>
            </a:innerShd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tx1"/>
              </a:solidFill>
            </a:endParaRPr>
          </a:p>
        </p:txBody>
      </p:sp>
      <p:sp>
        <p:nvSpPr>
          <p:cNvPr id="23" name="Arrow: Chevron 22">
            <a:extLst>
              <a:ext uri="{FF2B5EF4-FFF2-40B4-BE49-F238E27FC236}">
                <a16:creationId xmlns:a16="http://schemas.microsoft.com/office/drawing/2014/main" id="{E156F684-0AA4-D682-CB59-E83BF628DE3D}"/>
              </a:ext>
            </a:extLst>
          </p:cNvPr>
          <p:cNvSpPr/>
          <p:nvPr/>
        </p:nvSpPr>
        <p:spPr>
          <a:xfrm>
            <a:off x="4160291" y="4227869"/>
            <a:ext cx="484632" cy="484632"/>
          </a:xfrm>
          <a:prstGeom prst="chevron">
            <a:avLst/>
          </a:prstGeom>
          <a:solidFill>
            <a:schemeClr val="bg1">
              <a:lumMod val="75000"/>
            </a:schemeClr>
          </a:solidFill>
          <a:ln>
            <a:noFill/>
          </a:ln>
          <a:effectLst>
            <a:innerShdw blurRad="63500" dist="50800" dir="13500000">
              <a:prstClr val="black">
                <a:alpha val="50000"/>
              </a:prstClr>
            </a:innerShd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9961869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51C97-FEDC-7E0C-2ECD-000198E9A5FC}"/>
              </a:ext>
            </a:extLst>
          </p:cNvPr>
          <p:cNvSpPr>
            <a:spLocks noGrp="1"/>
          </p:cNvSpPr>
          <p:nvPr>
            <p:ph type="title"/>
          </p:nvPr>
        </p:nvSpPr>
        <p:spPr/>
        <p:txBody>
          <a:bodyPr/>
          <a:lstStyle/>
          <a:p>
            <a:r>
              <a:rPr lang="en-US" dirty="0"/>
              <a:t>How it Works</a:t>
            </a:r>
          </a:p>
        </p:txBody>
      </p:sp>
      <p:sp>
        <p:nvSpPr>
          <p:cNvPr id="3" name="Content Placeholder 2">
            <a:extLst>
              <a:ext uri="{FF2B5EF4-FFF2-40B4-BE49-F238E27FC236}">
                <a16:creationId xmlns:a16="http://schemas.microsoft.com/office/drawing/2014/main" id="{719E22ED-FCDF-C6F8-E3FA-2B909857E713}"/>
              </a:ext>
            </a:extLst>
          </p:cNvPr>
          <p:cNvSpPr>
            <a:spLocks noGrp="1"/>
          </p:cNvSpPr>
          <p:nvPr>
            <p:ph idx="1"/>
          </p:nvPr>
        </p:nvSpPr>
        <p:spPr/>
        <p:txBody>
          <a:bodyPr/>
          <a:lstStyle/>
          <a:p>
            <a:r>
              <a:rPr lang="en-US" dirty="0"/>
              <a:t>Insert graph created by Masa-</a:t>
            </a:r>
            <a:r>
              <a:rPr lang="en-US" dirty="0" err="1"/>
              <a:t>san</a:t>
            </a:r>
            <a:endParaRPr lang="en-US" dirty="0"/>
          </a:p>
        </p:txBody>
      </p:sp>
    </p:spTree>
    <p:extLst>
      <p:ext uri="{BB962C8B-B14F-4D97-AF65-F5344CB8AC3E}">
        <p14:creationId xmlns:p14="http://schemas.microsoft.com/office/powerpoint/2010/main" val="16900724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9CD99-46A1-3D9A-B8DB-99F2F54521A5}"/>
              </a:ext>
            </a:extLst>
          </p:cNvPr>
          <p:cNvSpPr>
            <a:spLocks noGrp="1"/>
          </p:cNvSpPr>
          <p:nvPr>
            <p:ph type="title"/>
          </p:nvPr>
        </p:nvSpPr>
        <p:spPr/>
        <p:txBody>
          <a:bodyPr/>
          <a:lstStyle/>
          <a:p>
            <a:r>
              <a:rPr lang="en-US" dirty="0"/>
              <a:t>Why a federated server system</a:t>
            </a:r>
          </a:p>
        </p:txBody>
      </p:sp>
      <p:sp>
        <p:nvSpPr>
          <p:cNvPr id="3" name="Content Placeholder 2">
            <a:extLst>
              <a:ext uri="{FF2B5EF4-FFF2-40B4-BE49-F238E27FC236}">
                <a16:creationId xmlns:a16="http://schemas.microsoft.com/office/drawing/2014/main" id="{4AC88495-CE02-F1C5-1F53-269CA4B79047}"/>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4500482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ense reconstruction of landmarks.">
            <a:extLst>
              <a:ext uri="{FF2B5EF4-FFF2-40B4-BE49-F238E27FC236}">
                <a16:creationId xmlns:a16="http://schemas.microsoft.com/office/drawing/2014/main" id="{6E529045-D1D1-8292-4304-1CB2A799E086}"/>
              </a:ext>
            </a:extLst>
          </p:cNvPr>
          <p:cNvPicPr>
            <a:picLocks noChangeAspect="1"/>
          </p:cNvPicPr>
          <p:nvPr/>
        </p:nvPicPr>
        <p:blipFill>
          <a:blip r:embed="rId2">
            <a:alphaModFix amt="0"/>
          </a:blip>
          <a:stretch>
            <a:fillRect/>
          </a:stretch>
        </p:blipFill>
        <p:spPr>
          <a:xfrm>
            <a:off x="-5711780" y="3725754"/>
            <a:ext cx="21385918" cy="3158099"/>
          </a:xfrm>
          <a:prstGeom prst="rect">
            <a:avLst/>
          </a:prstGeom>
        </p:spPr>
      </p:pic>
      <p:pic>
        <p:nvPicPr>
          <p:cNvPr id="3" name="Picture 2" descr="Sparse reconstruction of central Rome.">
            <a:extLst>
              <a:ext uri="{FF2B5EF4-FFF2-40B4-BE49-F238E27FC236}">
                <a16:creationId xmlns:a16="http://schemas.microsoft.com/office/drawing/2014/main" id="{594BB22F-F0BB-B94E-2D80-C5AB7FF3B6BA}"/>
              </a:ext>
            </a:extLst>
          </p:cNvPr>
          <p:cNvPicPr>
            <a:picLocks noChangeAspect="1"/>
          </p:cNvPicPr>
          <p:nvPr/>
        </p:nvPicPr>
        <p:blipFill>
          <a:blip r:embed="rId3">
            <a:alphaModFix amt="0"/>
          </a:blip>
          <a:stretch>
            <a:fillRect/>
          </a:stretch>
        </p:blipFill>
        <p:spPr>
          <a:xfrm>
            <a:off x="1552511" y="0"/>
            <a:ext cx="12438989" cy="3714324"/>
          </a:xfrm>
          <a:prstGeom prst="rect">
            <a:avLst/>
          </a:prstGeom>
        </p:spPr>
      </p:pic>
      <p:sp>
        <p:nvSpPr>
          <p:cNvPr id="11" name="Oval 10">
            <a:extLst>
              <a:ext uri="{FF2B5EF4-FFF2-40B4-BE49-F238E27FC236}">
                <a16:creationId xmlns:a16="http://schemas.microsoft.com/office/drawing/2014/main" id="{311EB701-F80C-4721-A287-DE48B9A8571D}"/>
              </a:ext>
            </a:extLst>
          </p:cNvPr>
          <p:cNvSpPr/>
          <p:nvPr/>
        </p:nvSpPr>
        <p:spPr>
          <a:xfrm>
            <a:off x="3478529" y="811530"/>
            <a:ext cx="5234940" cy="5234940"/>
          </a:xfrm>
          <a:prstGeom prst="ellipse">
            <a:avLst/>
          </a:prstGeom>
          <a:solidFill>
            <a:schemeClr val="bg1">
              <a:lumMod val="95000"/>
            </a:schemeClr>
          </a:solidFill>
          <a:ln>
            <a:solidFill>
              <a:schemeClr val="bg1">
                <a:lumMod val="65000"/>
              </a:schemeClr>
            </a:solidFill>
          </a:ln>
          <a:effectLst>
            <a:reflection blurRad="6350" stA="50000" endA="300" endPos="38500" dist="508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1406C8F4-3D9D-F6A0-541D-A7D72C08E16C}"/>
              </a:ext>
            </a:extLst>
          </p:cNvPr>
          <p:cNvSpPr txBox="1"/>
          <p:nvPr/>
        </p:nvSpPr>
        <p:spPr>
          <a:xfrm>
            <a:off x="4237200" y="2668070"/>
            <a:ext cx="3763889"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5400" dirty="0">
                <a:latin typeface="Bahnschrift"/>
                <a:cs typeface="Calibri"/>
              </a:rPr>
              <a:t>MAPTODON</a:t>
            </a:r>
          </a:p>
        </p:txBody>
      </p:sp>
      <p:sp>
        <p:nvSpPr>
          <p:cNvPr id="9" name="TextBox 8">
            <a:extLst>
              <a:ext uri="{FF2B5EF4-FFF2-40B4-BE49-F238E27FC236}">
                <a16:creationId xmlns:a16="http://schemas.microsoft.com/office/drawing/2014/main" id="{A1AB27F2-8FAA-3C6C-D9C0-3DA4F22123A2}"/>
              </a:ext>
            </a:extLst>
          </p:cNvPr>
          <p:cNvSpPr txBox="1"/>
          <p:nvPr/>
        </p:nvSpPr>
        <p:spPr>
          <a:xfrm>
            <a:off x="4981177" y="2252572"/>
            <a:ext cx="2229639"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latin typeface="Consolas"/>
                <a:cs typeface="Calibri"/>
              </a:rPr>
              <a:t>Introducing…</a:t>
            </a:r>
          </a:p>
          <a:p>
            <a:endParaRPr lang="en-US" sz="2400" dirty="0">
              <a:latin typeface="Consolas"/>
              <a:cs typeface="Calibri"/>
            </a:endParaRPr>
          </a:p>
        </p:txBody>
      </p:sp>
      <p:sp>
        <p:nvSpPr>
          <p:cNvPr id="2" name="TextBox 1">
            <a:extLst>
              <a:ext uri="{FF2B5EF4-FFF2-40B4-BE49-F238E27FC236}">
                <a16:creationId xmlns:a16="http://schemas.microsoft.com/office/drawing/2014/main" id="{2E61851A-A294-DBE7-7E84-CE8E00926588}"/>
              </a:ext>
            </a:extLst>
          </p:cNvPr>
          <p:cNvSpPr txBox="1"/>
          <p:nvPr/>
        </p:nvSpPr>
        <p:spPr>
          <a:xfrm>
            <a:off x="3750364" y="3602830"/>
            <a:ext cx="4691262"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dirty="0">
                <a:latin typeface="Consolas"/>
                <a:cs typeface="Calibri"/>
              </a:rPr>
              <a:t>Decentralized 3D Scan Map and Sharing Platform</a:t>
            </a:r>
          </a:p>
        </p:txBody>
      </p:sp>
    </p:spTree>
    <p:extLst>
      <p:ext uri="{BB962C8B-B14F-4D97-AF65-F5344CB8AC3E}">
        <p14:creationId xmlns:p14="http://schemas.microsoft.com/office/powerpoint/2010/main" val="29431995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5EA87-0832-78DD-532D-BBFE55387DB5}"/>
              </a:ext>
            </a:extLst>
          </p:cNvPr>
          <p:cNvSpPr>
            <a:spLocks noGrp="1"/>
          </p:cNvSpPr>
          <p:nvPr>
            <p:ph type="title"/>
          </p:nvPr>
        </p:nvSpPr>
        <p:spPr/>
        <p:txBody>
          <a:bodyPr/>
          <a:lstStyle/>
          <a:p>
            <a:r>
              <a:rPr lang="en-US" dirty="0"/>
              <a:t>Demos</a:t>
            </a:r>
          </a:p>
        </p:txBody>
      </p:sp>
      <p:sp>
        <p:nvSpPr>
          <p:cNvPr id="3" name="Content Placeholder 2">
            <a:extLst>
              <a:ext uri="{FF2B5EF4-FFF2-40B4-BE49-F238E27FC236}">
                <a16:creationId xmlns:a16="http://schemas.microsoft.com/office/drawing/2014/main" id="{19A4D52B-914A-B548-0B5C-728DDE0580D5}"/>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619510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title="Defocused Particles Cyan Blue">
            <a:hlinkClick r:id="" action="ppaction://media"/>
            <a:extLst>
              <a:ext uri="{FF2B5EF4-FFF2-40B4-BE49-F238E27FC236}">
                <a16:creationId xmlns:a16="http://schemas.microsoft.com/office/drawing/2014/main" id="{C7922C51-48F0-DD09-CAEB-23F117981A98}"/>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l="5893" t="33816" r="5514" b="35866"/>
          <a:stretch>
            <a:fillRect/>
          </a:stretch>
        </p:blipFill>
        <p:spPr>
          <a:xfrm>
            <a:off x="514818" y="2354640"/>
            <a:ext cx="11162364" cy="2148719"/>
          </a:xfrm>
          <a:custGeom>
            <a:avLst/>
            <a:gdLst/>
            <a:ahLst/>
            <a:cxnLst/>
            <a:rect l="l" t="t" r="r" b="b"/>
            <a:pathLst>
              <a:path w="10801210" h="2079198">
                <a:moveTo>
                  <a:pt x="6596039" y="1259598"/>
                </a:moveTo>
                <a:cubicBezTo>
                  <a:pt x="6516338" y="1317935"/>
                  <a:pt x="6470120" y="1366824"/>
                  <a:pt x="6457384" y="1406263"/>
                </a:cubicBezTo>
                <a:cubicBezTo>
                  <a:pt x="6444649" y="1445702"/>
                  <a:pt x="6438281" y="1502397"/>
                  <a:pt x="6438281" y="1576346"/>
                </a:cubicBezTo>
                <a:cubicBezTo>
                  <a:pt x="6438281" y="1660976"/>
                  <a:pt x="6443827" y="1715616"/>
                  <a:pt x="6454919" y="1740266"/>
                </a:cubicBezTo>
                <a:cubicBezTo>
                  <a:pt x="6466012" y="1764915"/>
                  <a:pt x="6487991" y="1777240"/>
                  <a:pt x="6520857" y="1777240"/>
                </a:cubicBezTo>
                <a:cubicBezTo>
                  <a:pt x="6552080" y="1777240"/>
                  <a:pt x="6572416" y="1767586"/>
                  <a:pt x="6581865" y="1748277"/>
                </a:cubicBezTo>
                <a:cubicBezTo>
                  <a:pt x="6591314" y="1728968"/>
                  <a:pt x="6596039" y="1678231"/>
                  <a:pt x="6596039" y="1596065"/>
                </a:cubicBezTo>
                <a:close/>
                <a:moveTo>
                  <a:pt x="3805860" y="1047611"/>
                </a:moveTo>
                <a:lnTo>
                  <a:pt x="4460309" y="1047611"/>
                </a:lnTo>
                <a:lnTo>
                  <a:pt x="4460309" y="1391473"/>
                </a:lnTo>
                <a:lnTo>
                  <a:pt x="3805860" y="1391473"/>
                </a:lnTo>
                <a:close/>
                <a:moveTo>
                  <a:pt x="9019877" y="661843"/>
                </a:moveTo>
                <a:cubicBezTo>
                  <a:pt x="8985367" y="661843"/>
                  <a:pt x="8964004" y="672320"/>
                  <a:pt x="8955787" y="693272"/>
                </a:cubicBezTo>
                <a:cubicBezTo>
                  <a:pt x="8947571" y="714224"/>
                  <a:pt x="8943463" y="770713"/>
                  <a:pt x="8943463" y="862738"/>
                </a:cubicBezTo>
                <a:lnTo>
                  <a:pt x="8943463" y="982289"/>
                </a:lnTo>
                <a:lnTo>
                  <a:pt x="9088896" y="982289"/>
                </a:lnTo>
                <a:lnTo>
                  <a:pt x="9088896" y="862738"/>
                </a:lnTo>
                <a:cubicBezTo>
                  <a:pt x="9088896" y="778108"/>
                  <a:pt x="9084376" y="723468"/>
                  <a:pt x="9075338" y="698818"/>
                </a:cubicBezTo>
                <a:cubicBezTo>
                  <a:pt x="9066300" y="674168"/>
                  <a:pt x="9047813" y="661843"/>
                  <a:pt x="9019877" y="661843"/>
                </a:cubicBezTo>
                <a:close/>
                <a:moveTo>
                  <a:pt x="3123902" y="661843"/>
                </a:moveTo>
                <a:cubicBezTo>
                  <a:pt x="3089393" y="661843"/>
                  <a:pt x="3068029" y="672320"/>
                  <a:pt x="3059813" y="693272"/>
                </a:cubicBezTo>
                <a:cubicBezTo>
                  <a:pt x="3051596" y="714224"/>
                  <a:pt x="3047488" y="770713"/>
                  <a:pt x="3047488" y="862738"/>
                </a:cubicBezTo>
                <a:lnTo>
                  <a:pt x="3047488" y="982289"/>
                </a:lnTo>
                <a:lnTo>
                  <a:pt x="3192921" y="982289"/>
                </a:lnTo>
                <a:lnTo>
                  <a:pt x="3192921" y="862738"/>
                </a:lnTo>
                <a:cubicBezTo>
                  <a:pt x="3192921" y="778108"/>
                  <a:pt x="3188402" y="723468"/>
                  <a:pt x="3179364" y="698818"/>
                </a:cubicBezTo>
                <a:cubicBezTo>
                  <a:pt x="3170326" y="674168"/>
                  <a:pt x="3151838" y="661843"/>
                  <a:pt x="3123902" y="661843"/>
                </a:cubicBezTo>
                <a:close/>
                <a:moveTo>
                  <a:pt x="10224408" y="372210"/>
                </a:moveTo>
                <a:cubicBezTo>
                  <a:pt x="10332866" y="372210"/>
                  <a:pt x="10425097" y="385972"/>
                  <a:pt x="10501100" y="413498"/>
                </a:cubicBezTo>
                <a:cubicBezTo>
                  <a:pt x="10577102" y="441023"/>
                  <a:pt x="10635441" y="477382"/>
                  <a:pt x="10676113" y="522573"/>
                </a:cubicBezTo>
                <a:cubicBezTo>
                  <a:pt x="10716785" y="567764"/>
                  <a:pt x="10741434" y="609668"/>
                  <a:pt x="10750062" y="648286"/>
                </a:cubicBezTo>
                <a:cubicBezTo>
                  <a:pt x="10758689" y="686904"/>
                  <a:pt x="10763003" y="747295"/>
                  <a:pt x="10763003" y="829461"/>
                </a:cubicBezTo>
                <a:lnTo>
                  <a:pt x="10763003" y="924362"/>
                </a:lnTo>
                <a:lnTo>
                  <a:pt x="10321774" y="924362"/>
                </a:lnTo>
                <a:lnTo>
                  <a:pt x="10321774" y="835624"/>
                </a:lnTo>
                <a:cubicBezTo>
                  <a:pt x="10321774" y="760031"/>
                  <a:pt x="10317460" y="712170"/>
                  <a:pt x="10308833" y="692039"/>
                </a:cubicBezTo>
                <a:cubicBezTo>
                  <a:pt x="10300205" y="671909"/>
                  <a:pt x="10278637" y="661843"/>
                  <a:pt x="10244127" y="661843"/>
                </a:cubicBezTo>
                <a:cubicBezTo>
                  <a:pt x="10216191" y="661843"/>
                  <a:pt x="10195239" y="671087"/>
                  <a:pt x="10181271" y="689574"/>
                </a:cubicBezTo>
                <a:cubicBezTo>
                  <a:pt x="10167302" y="708062"/>
                  <a:pt x="10160319" y="735792"/>
                  <a:pt x="10160319" y="772767"/>
                </a:cubicBezTo>
                <a:cubicBezTo>
                  <a:pt x="10160319" y="822888"/>
                  <a:pt x="10163810" y="859657"/>
                  <a:pt x="10170795" y="883074"/>
                </a:cubicBezTo>
                <a:cubicBezTo>
                  <a:pt x="10177778" y="906491"/>
                  <a:pt x="10198731" y="932168"/>
                  <a:pt x="10233651" y="960104"/>
                </a:cubicBezTo>
                <a:cubicBezTo>
                  <a:pt x="10268571" y="988041"/>
                  <a:pt x="10340261" y="1028712"/>
                  <a:pt x="10448720" y="1082120"/>
                </a:cubicBezTo>
                <a:cubicBezTo>
                  <a:pt x="10593331" y="1152782"/>
                  <a:pt x="10688232" y="1219336"/>
                  <a:pt x="10733423" y="1281782"/>
                </a:cubicBezTo>
                <a:cubicBezTo>
                  <a:pt x="10778613" y="1344228"/>
                  <a:pt x="10801210" y="1435021"/>
                  <a:pt x="10801210" y="1554161"/>
                </a:cubicBezTo>
                <a:cubicBezTo>
                  <a:pt x="10801210" y="1687269"/>
                  <a:pt x="10783955" y="1787716"/>
                  <a:pt x="10749445" y="1855503"/>
                </a:cubicBezTo>
                <a:cubicBezTo>
                  <a:pt x="10714936" y="1923289"/>
                  <a:pt x="10657215" y="1975465"/>
                  <a:pt x="10576282" y="2012028"/>
                </a:cubicBezTo>
                <a:cubicBezTo>
                  <a:pt x="10495348" y="2048592"/>
                  <a:pt x="10397777" y="2066874"/>
                  <a:pt x="10283567" y="2066874"/>
                </a:cubicBezTo>
                <a:cubicBezTo>
                  <a:pt x="10157032" y="2066874"/>
                  <a:pt x="10048779" y="2047154"/>
                  <a:pt x="9958808" y="2007714"/>
                </a:cubicBezTo>
                <a:cubicBezTo>
                  <a:pt x="9868836" y="1968275"/>
                  <a:pt x="9807006" y="1914867"/>
                  <a:pt x="9773319" y="1847492"/>
                </a:cubicBezTo>
                <a:cubicBezTo>
                  <a:pt x="9739630" y="1780116"/>
                  <a:pt x="9722787" y="1678231"/>
                  <a:pt x="9722787" y="1541836"/>
                </a:cubicBezTo>
                <a:lnTo>
                  <a:pt x="9722787" y="1462957"/>
                </a:lnTo>
                <a:lnTo>
                  <a:pt x="10164016" y="1462957"/>
                </a:lnTo>
                <a:lnTo>
                  <a:pt x="10164016" y="1566486"/>
                </a:lnTo>
                <a:cubicBezTo>
                  <a:pt x="10164016" y="1654403"/>
                  <a:pt x="10169562" y="1711508"/>
                  <a:pt x="10180655" y="1737801"/>
                </a:cubicBezTo>
                <a:cubicBezTo>
                  <a:pt x="10191747" y="1764094"/>
                  <a:pt x="10213726" y="1777240"/>
                  <a:pt x="10246592" y="1777240"/>
                </a:cubicBezTo>
                <a:cubicBezTo>
                  <a:pt x="10281923" y="1777240"/>
                  <a:pt x="10306574" y="1768407"/>
                  <a:pt x="10320541" y="1750742"/>
                </a:cubicBezTo>
                <a:cubicBezTo>
                  <a:pt x="10334509" y="1733076"/>
                  <a:pt x="10341494" y="1695896"/>
                  <a:pt x="10341494" y="1639202"/>
                </a:cubicBezTo>
                <a:cubicBezTo>
                  <a:pt x="10341494" y="1561145"/>
                  <a:pt x="10332456" y="1512256"/>
                  <a:pt x="10314379" y="1492537"/>
                </a:cubicBezTo>
                <a:cubicBezTo>
                  <a:pt x="10295480" y="1472817"/>
                  <a:pt x="10198936" y="1414479"/>
                  <a:pt x="10024745" y="1317524"/>
                </a:cubicBezTo>
                <a:cubicBezTo>
                  <a:pt x="9878490" y="1235359"/>
                  <a:pt x="9789341" y="1160793"/>
                  <a:pt x="9757297" y="1093829"/>
                </a:cubicBezTo>
                <a:cubicBezTo>
                  <a:pt x="9725252" y="1026864"/>
                  <a:pt x="9709230" y="947369"/>
                  <a:pt x="9709230" y="855343"/>
                </a:cubicBezTo>
                <a:cubicBezTo>
                  <a:pt x="9709230" y="724700"/>
                  <a:pt x="9726485" y="628361"/>
                  <a:pt x="9760994" y="566326"/>
                </a:cubicBezTo>
                <a:cubicBezTo>
                  <a:pt x="9795504" y="504291"/>
                  <a:pt x="9854047" y="456429"/>
                  <a:pt x="9936623" y="422742"/>
                </a:cubicBezTo>
                <a:cubicBezTo>
                  <a:pt x="10019199" y="389054"/>
                  <a:pt x="10115127" y="372210"/>
                  <a:pt x="10224408" y="372210"/>
                </a:cubicBezTo>
                <a:close/>
                <a:moveTo>
                  <a:pt x="8996459" y="372210"/>
                </a:moveTo>
                <a:cubicBezTo>
                  <a:pt x="9136140" y="372210"/>
                  <a:pt x="9251378" y="398708"/>
                  <a:pt x="9342171" y="451705"/>
                </a:cubicBezTo>
                <a:cubicBezTo>
                  <a:pt x="9432964" y="504702"/>
                  <a:pt x="9496642" y="574953"/>
                  <a:pt x="9533206" y="662460"/>
                </a:cubicBezTo>
                <a:cubicBezTo>
                  <a:pt x="9569770" y="749966"/>
                  <a:pt x="9588051" y="873009"/>
                  <a:pt x="9588051" y="1031588"/>
                </a:cubicBezTo>
                <a:lnTo>
                  <a:pt x="9588051" y="1248505"/>
                </a:lnTo>
                <a:lnTo>
                  <a:pt x="8943463" y="1248505"/>
                </a:lnTo>
                <a:lnTo>
                  <a:pt x="8943463" y="1602228"/>
                </a:lnTo>
                <a:cubicBezTo>
                  <a:pt x="8943463" y="1676177"/>
                  <a:pt x="8948803" y="1723833"/>
                  <a:pt x="8959485" y="1745196"/>
                </a:cubicBezTo>
                <a:cubicBezTo>
                  <a:pt x="8970166" y="1766559"/>
                  <a:pt x="8990707" y="1777240"/>
                  <a:pt x="9021109" y="1777240"/>
                </a:cubicBezTo>
                <a:cubicBezTo>
                  <a:pt x="9058905" y="1777240"/>
                  <a:pt x="9084171" y="1763067"/>
                  <a:pt x="9096907" y="1734720"/>
                </a:cubicBezTo>
                <a:cubicBezTo>
                  <a:pt x="9109642" y="1706372"/>
                  <a:pt x="9116010" y="1651527"/>
                  <a:pt x="9116010" y="1570183"/>
                </a:cubicBezTo>
                <a:lnTo>
                  <a:pt x="9116010" y="1354499"/>
                </a:lnTo>
                <a:lnTo>
                  <a:pt x="9588051" y="1354499"/>
                </a:lnTo>
                <a:lnTo>
                  <a:pt x="9588051" y="1475282"/>
                </a:lnTo>
                <a:cubicBezTo>
                  <a:pt x="9588051" y="1576346"/>
                  <a:pt x="9581683" y="1653992"/>
                  <a:pt x="9568948" y="1708221"/>
                </a:cubicBezTo>
                <a:cubicBezTo>
                  <a:pt x="9556212" y="1762450"/>
                  <a:pt x="9526427" y="1820377"/>
                  <a:pt x="9479593" y="1882001"/>
                </a:cubicBezTo>
                <a:cubicBezTo>
                  <a:pt x="9432758" y="1943625"/>
                  <a:pt x="9373393" y="1989843"/>
                  <a:pt x="9301499" y="2020655"/>
                </a:cubicBezTo>
                <a:cubicBezTo>
                  <a:pt x="9229604" y="2051468"/>
                  <a:pt x="9139427" y="2066874"/>
                  <a:pt x="9030969" y="2066874"/>
                </a:cubicBezTo>
                <a:cubicBezTo>
                  <a:pt x="8925797" y="2066874"/>
                  <a:pt x="8832950" y="2051673"/>
                  <a:pt x="8752428" y="2021272"/>
                </a:cubicBezTo>
                <a:cubicBezTo>
                  <a:pt x="8671905" y="1990871"/>
                  <a:pt x="8609254" y="1949171"/>
                  <a:pt x="8564474" y="1896175"/>
                </a:cubicBezTo>
                <a:cubicBezTo>
                  <a:pt x="8519694" y="1843178"/>
                  <a:pt x="8488676" y="1784841"/>
                  <a:pt x="8471422" y="1721162"/>
                </a:cubicBezTo>
                <a:cubicBezTo>
                  <a:pt x="8454167" y="1657484"/>
                  <a:pt x="8445540" y="1564842"/>
                  <a:pt x="8445540" y="1443237"/>
                </a:cubicBezTo>
                <a:lnTo>
                  <a:pt x="8445540" y="966267"/>
                </a:lnTo>
                <a:cubicBezTo>
                  <a:pt x="8445540" y="823299"/>
                  <a:pt x="8464848" y="710526"/>
                  <a:pt x="8503466" y="627950"/>
                </a:cubicBezTo>
                <a:cubicBezTo>
                  <a:pt x="8542084" y="545374"/>
                  <a:pt x="8605351" y="482106"/>
                  <a:pt x="8693269" y="438148"/>
                </a:cubicBezTo>
                <a:cubicBezTo>
                  <a:pt x="8781185" y="394189"/>
                  <a:pt x="8882249" y="372210"/>
                  <a:pt x="8996459" y="372210"/>
                </a:cubicBezTo>
                <a:close/>
                <a:moveTo>
                  <a:pt x="7747908" y="372210"/>
                </a:moveTo>
                <a:cubicBezTo>
                  <a:pt x="7856366" y="372210"/>
                  <a:pt x="7948596" y="385972"/>
                  <a:pt x="8024600" y="413498"/>
                </a:cubicBezTo>
                <a:cubicBezTo>
                  <a:pt x="8100603" y="441023"/>
                  <a:pt x="8158941" y="477382"/>
                  <a:pt x="8199613" y="522573"/>
                </a:cubicBezTo>
                <a:cubicBezTo>
                  <a:pt x="8240285" y="567764"/>
                  <a:pt x="8264934" y="609668"/>
                  <a:pt x="8273562" y="648286"/>
                </a:cubicBezTo>
                <a:cubicBezTo>
                  <a:pt x="8282189" y="686904"/>
                  <a:pt x="8286503" y="747295"/>
                  <a:pt x="8286503" y="829461"/>
                </a:cubicBezTo>
                <a:lnTo>
                  <a:pt x="8286503" y="924362"/>
                </a:lnTo>
                <a:lnTo>
                  <a:pt x="7845274" y="924362"/>
                </a:lnTo>
                <a:lnTo>
                  <a:pt x="7845274" y="835624"/>
                </a:lnTo>
                <a:cubicBezTo>
                  <a:pt x="7845274" y="760031"/>
                  <a:pt x="7840960" y="712170"/>
                  <a:pt x="7832333" y="692039"/>
                </a:cubicBezTo>
                <a:cubicBezTo>
                  <a:pt x="7823706" y="671909"/>
                  <a:pt x="7802137" y="661843"/>
                  <a:pt x="7767628" y="661843"/>
                </a:cubicBezTo>
                <a:cubicBezTo>
                  <a:pt x="7739691" y="661843"/>
                  <a:pt x="7718738" y="671087"/>
                  <a:pt x="7704771" y="689574"/>
                </a:cubicBezTo>
                <a:cubicBezTo>
                  <a:pt x="7690802" y="708062"/>
                  <a:pt x="7683818" y="735792"/>
                  <a:pt x="7683818" y="772767"/>
                </a:cubicBezTo>
                <a:cubicBezTo>
                  <a:pt x="7683818" y="822888"/>
                  <a:pt x="7687310" y="859657"/>
                  <a:pt x="7694294" y="883074"/>
                </a:cubicBezTo>
                <a:cubicBezTo>
                  <a:pt x="7701278" y="906491"/>
                  <a:pt x="7722231" y="932168"/>
                  <a:pt x="7757152" y="960104"/>
                </a:cubicBezTo>
                <a:cubicBezTo>
                  <a:pt x="7792072" y="988041"/>
                  <a:pt x="7863761" y="1028712"/>
                  <a:pt x="7972220" y="1082120"/>
                </a:cubicBezTo>
                <a:cubicBezTo>
                  <a:pt x="8116830" y="1152782"/>
                  <a:pt x="8211732" y="1219336"/>
                  <a:pt x="8256923" y="1281782"/>
                </a:cubicBezTo>
                <a:cubicBezTo>
                  <a:pt x="8302114" y="1344228"/>
                  <a:pt x="8324710" y="1435021"/>
                  <a:pt x="8324710" y="1554161"/>
                </a:cubicBezTo>
                <a:cubicBezTo>
                  <a:pt x="8324710" y="1687269"/>
                  <a:pt x="8307455" y="1787716"/>
                  <a:pt x="8272945" y="1855503"/>
                </a:cubicBezTo>
                <a:cubicBezTo>
                  <a:pt x="8238436" y="1923289"/>
                  <a:pt x="8180714" y="1975465"/>
                  <a:pt x="8099782" y="2012028"/>
                </a:cubicBezTo>
                <a:cubicBezTo>
                  <a:pt x="8018848" y="2048592"/>
                  <a:pt x="7921277" y="2066874"/>
                  <a:pt x="7807067" y="2066874"/>
                </a:cubicBezTo>
                <a:cubicBezTo>
                  <a:pt x="7680532" y="2066874"/>
                  <a:pt x="7572279" y="2047154"/>
                  <a:pt x="7482308" y="2007714"/>
                </a:cubicBezTo>
                <a:cubicBezTo>
                  <a:pt x="7392337" y="1968275"/>
                  <a:pt x="7330507" y="1914867"/>
                  <a:pt x="7296819" y="1847492"/>
                </a:cubicBezTo>
                <a:cubicBezTo>
                  <a:pt x="7263131" y="1780116"/>
                  <a:pt x="7246287" y="1678231"/>
                  <a:pt x="7246287" y="1541836"/>
                </a:cubicBezTo>
                <a:lnTo>
                  <a:pt x="7246287" y="1462957"/>
                </a:lnTo>
                <a:lnTo>
                  <a:pt x="7687516" y="1462957"/>
                </a:lnTo>
                <a:lnTo>
                  <a:pt x="7687516" y="1566486"/>
                </a:lnTo>
                <a:cubicBezTo>
                  <a:pt x="7687516" y="1654403"/>
                  <a:pt x="7693062" y="1711508"/>
                  <a:pt x="7704154" y="1737801"/>
                </a:cubicBezTo>
                <a:cubicBezTo>
                  <a:pt x="7715247" y="1764094"/>
                  <a:pt x="7737226" y="1777240"/>
                  <a:pt x="7770092" y="1777240"/>
                </a:cubicBezTo>
                <a:cubicBezTo>
                  <a:pt x="7805424" y="1777240"/>
                  <a:pt x="7830073" y="1768407"/>
                  <a:pt x="7844042" y="1750742"/>
                </a:cubicBezTo>
                <a:cubicBezTo>
                  <a:pt x="7858009" y="1733076"/>
                  <a:pt x="7864994" y="1695896"/>
                  <a:pt x="7864994" y="1639202"/>
                </a:cubicBezTo>
                <a:cubicBezTo>
                  <a:pt x="7864994" y="1561145"/>
                  <a:pt x="7855955" y="1512256"/>
                  <a:pt x="7837879" y="1492537"/>
                </a:cubicBezTo>
                <a:cubicBezTo>
                  <a:pt x="7818980" y="1472817"/>
                  <a:pt x="7722436" y="1414479"/>
                  <a:pt x="7548246" y="1317524"/>
                </a:cubicBezTo>
                <a:cubicBezTo>
                  <a:pt x="7401991" y="1235359"/>
                  <a:pt x="7312842" y="1160793"/>
                  <a:pt x="7280797" y="1093829"/>
                </a:cubicBezTo>
                <a:cubicBezTo>
                  <a:pt x="7248752" y="1026864"/>
                  <a:pt x="7232730" y="947369"/>
                  <a:pt x="7232730" y="855343"/>
                </a:cubicBezTo>
                <a:cubicBezTo>
                  <a:pt x="7232730" y="724700"/>
                  <a:pt x="7249985" y="628361"/>
                  <a:pt x="7284494" y="566326"/>
                </a:cubicBezTo>
                <a:cubicBezTo>
                  <a:pt x="7319004" y="504291"/>
                  <a:pt x="7377547" y="456429"/>
                  <a:pt x="7460123" y="422742"/>
                </a:cubicBezTo>
                <a:cubicBezTo>
                  <a:pt x="7542700" y="389054"/>
                  <a:pt x="7638627" y="372210"/>
                  <a:pt x="7747908" y="372210"/>
                </a:cubicBezTo>
                <a:close/>
                <a:moveTo>
                  <a:pt x="6533182" y="372210"/>
                </a:moveTo>
                <a:cubicBezTo>
                  <a:pt x="6701621" y="372210"/>
                  <a:pt x="6828567" y="401995"/>
                  <a:pt x="6914019" y="461565"/>
                </a:cubicBezTo>
                <a:cubicBezTo>
                  <a:pt x="6999471" y="521135"/>
                  <a:pt x="7050825" y="594262"/>
                  <a:pt x="7068080" y="680947"/>
                </a:cubicBezTo>
                <a:cubicBezTo>
                  <a:pt x="7085334" y="767631"/>
                  <a:pt x="7093962" y="946136"/>
                  <a:pt x="7093962" y="1216461"/>
                </a:cubicBezTo>
                <a:lnTo>
                  <a:pt x="7093962" y="2037294"/>
                </a:lnTo>
                <a:lnTo>
                  <a:pt x="6609596" y="2037294"/>
                </a:lnTo>
                <a:lnTo>
                  <a:pt x="6609596" y="1891553"/>
                </a:lnTo>
                <a:cubicBezTo>
                  <a:pt x="6579195" y="1949993"/>
                  <a:pt x="6539961" y="1993823"/>
                  <a:pt x="6491894" y="2023043"/>
                </a:cubicBezTo>
                <a:cubicBezTo>
                  <a:pt x="6443827" y="2052264"/>
                  <a:pt x="6386517" y="2066874"/>
                  <a:pt x="6319963" y="2066874"/>
                </a:cubicBezTo>
                <a:cubicBezTo>
                  <a:pt x="6232867" y="2066874"/>
                  <a:pt x="6152961" y="2042429"/>
                  <a:pt x="6080245" y="1993541"/>
                </a:cubicBezTo>
                <a:cubicBezTo>
                  <a:pt x="6007528" y="1944653"/>
                  <a:pt x="5971170" y="1837632"/>
                  <a:pt x="5971170" y="1672479"/>
                </a:cubicBezTo>
                <a:lnTo>
                  <a:pt x="5971170" y="1538139"/>
                </a:lnTo>
                <a:cubicBezTo>
                  <a:pt x="5971170" y="1415712"/>
                  <a:pt x="5990479" y="1332314"/>
                  <a:pt x="6029097" y="1287945"/>
                </a:cubicBezTo>
                <a:cubicBezTo>
                  <a:pt x="6067714" y="1243575"/>
                  <a:pt x="6163437" y="1191811"/>
                  <a:pt x="6316265" y="1132652"/>
                </a:cubicBezTo>
                <a:cubicBezTo>
                  <a:pt x="6479774" y="1068563"/>
                  <a:pt x="6567281" y="1025426"/>
                  <a:pt x="6578784" y="1003241"/>
                </a:cubicBezTo>
                <a:cubicBezTo>
                  <a:pt x="6590287" y="981056"/>
                  <a:pt x="6596039" y="935865"/>
                  <a:pt x="6596039" y="867668"/>
                </a:cubicBezTo>
                <a:cubicBezTo>
                  <a:pt x="6596039" y="782216"/>
                  <a:pt x="6589671" y="726549"/>
                  <a:pt x="6576935" y="700667"/>
                </a:cubicBezTo>
                <a:cubicBezTo>
                  <a:pt x="6564199" y="674784"/>
                  <a:pt x="6543042" y="661843"/>
                  <a:pt x="6513462" y="661843"/>
                </a:cubicBezTo>
                <a:cubicBezTo>
                  <a:pt x="6479774" y="661843"/>
                  <a:pt x="6458822" y="672730"/>
                  <a:pt x="6450606" y="694504"/>
                </a:cubicBezTo>
                <a:cubicBezTo>
                  <a:pt x="6442389" y="716278"/>
                  <a:pt x="6438281" y="772767"/>
                  <a:pt x="6438281" y="863970"/>
                </a:cubicBezTo>
                <a:lnTo>
                  <a:pt x="6438281" y="1035286"/>
                </a:lnTo>
                <a:lnTo>
                  <a:pt x="5971170" y="1035286"/>
                </a:lnTo>
                <a:lnTo>
                  <a:pt x="5971170" y="925595"/>
                </a:lnTo>
                <a:cubicBezTo>
                  <a:pt x="5971170" y="799060"/>
                  <a:pt x="5985754" y="701488"/>
                  <a:pt x="6014923" y="632880"/>
                </a:cubicBezTo>
                <a:cubicBezTo>
                  <a:pt x="6044092" y="564272"/>
                  <a:pt x="6102635" y="503675"/>
                  <a:pt x="6190552" y="451089"/>
                </a:cubicBezTo>
                <a:cubicBezTo>
                  <a:pt x="6278469" y="398503"/>
                  <a:pt x="6392679" y="372210"/>
                  <a:pt x="6533182" y="372210"/>
                </a:cubicBezTo>
                <a:close/>
                <a:moveTo>
                  <a:pt x="3100485" y="372210"/>
                </a:moveTo>
                <a:cubicBezTo>
                  <a:pt x="3240166" y="372210"/>
                  <a:pt x="3355403" y="398708"/>
                  <a:pt x="3446197" y="451705"/>
                </a:cubicBezTo>
                <a:cubicBezTo>
                  <a:pt x="3536989" y="504702"/>
                  <a:pt x="3600667" y="574953"/>
                  <a:pt x="3637232" y="662460"/>
                </a:cubicBezTo>
                <a:cubicBezTo>
                  <a:pt x="3673794" y="749966"/>
                  <a:pt x="3692076" y="873009"/>
                  <a:pt x="3692076" y="1031588"/>
                </a:cubicBezTo>
                <a:lnTo>
                  <a:pt x="3692076" y="1248505"/>
                </a:lnTo>
                <a:lnTo>
                  <a:pt x="3047488" y="1248505"/>
                </a:lnTo>
                <a:lnTo>
                  <a:pt x="3047488" y="1602228"/>
                </a:lnTo>
                <a:cubicBezTo>
                  <a:pt x="3047488" y="1676177"/>
                  <a:pt x="3052829" y="1723833"/>
                  <a:pt x="3063511" y="1745196"/>
                </a:cubicBezTo>
                <a:cubicBezTo>
                  <a:pt x="3074192" y="1766559"/>
                  <a:pt x="3094733" y="1777240"/>
                  <a:pt x="3125135" y="1777240"/>
                </a:cubicBezTo>
                <a:cubicBezTo>
                  <a:pt x="3162931" y="1777240"/>
                  <a:pt x="3188196" y="1763067"/>
                  <a:pt x="3200932" y="1734720"/>
                </a:cubicBezTo>
                <a:cubicBezTo>
                  <a:pt x="3213668" y="1706372"/>
                  <a:pt x="3220036" y="1651527"/>
                  <a:pt x="3220036" y="1570183"/>
                </a:cubicBezTo>
                <a:lnTo>
                  <a:pt x="3220036" y="1354499"/>
                </a:lnTo>
                <a:lnTo>
                  <a:pt x="3692076" y="1354499"/>
                </a:lnTo>
                <a:lnTo>
                  <a:pt x="3692076" y="1475282"/>
                </a:lnTo>
                <a:cubicBezTo>
                  <a:pt x="3692076" y="1576346"/>
                  <a:pt x="3685708" y="1653992"/>
                  <a:pt x="3672974" y="1708221"/>
                </a:cubicBezTo>
                <a:cubicBezTo>
                  <a:pt x="3660237" y="1762450"/>
                  <a:pt x="3630452" y="1820377"/>
                  <a:pt x="3583618" y="1882001"/>
                </a:cubicBezTo>
                <a:cubicBezTo>
                  <a:pt x="3536783" y="1943625"/>
                  <a:pt x="3477419" y="1989843"/>
                  <a:pt x="3405525" y="2020655"/>
                </a:cubicBezTo>
                <a:cubicBezTo>
                  <a:pt x="3333630" y="2051468"/>
                  <a:pt x="3243453" y="2066874"/>
                  <a:pt x="3134995" y="2066874"/>
                </a:cubicBezTo>
                <a:cubicBezTo>
                  <a:pt x="3029822" y="2066874"/>
                  <a:pt x="2936976" y="2051673"/>
                  <a:pt x="2856453" y="2021272"/>
                </a:cubicBezTo>
                <a:cubicBezTo>
                  <a:pt x="2775931" y="1990871"/>
                  <a:pt x="2713280" y="1949171"/>
                  <a:pt x="2668500" y="1896175"/>
                </a:cubicBezTo>
                <a:cubicBezTo>
                  <a:pt x="2623719" y="1843178"/>
                  <a:pt x="2592702" y="1784841"/>
                  <a:pt x="2575447" y="1721162"/>
                </a:cubicBezTo>
                <a:cubicBezTo>
                  <a:pt x="2558193" y="1657484"/>
                  <a:pt x="2549565" y="1564842"/>
                  <a:pt x="2549565" y="1443237"/>
                </a:cubicBezTo>
                <a:lnTo>
                  <a:pt x="2549565" y="966267"/>
                </a:lnTo>
                <a:cubicBezTo>
                  <a:pt x="2549565" y="823299"/>
                  <a:pt x="2568874" y="710526"/>
                  <a:pt x="2607492" y="627950"/>
                </a:cubicBezTo>
                <a:cubicBezTo>
                  <a:pt x="2646110" y="545374"/>
                  <a:pt x="2709377" y="482106"/>
                  <a:pt x="2797294" y="438148"/>
                </a:cubicBezTo>
                <a:cubicBezTo>
                  <a:pt x="2885211" y="394189"/>
                  <a:pt x="2986275" y="372210"/>
                  <a:pt x="3100485" y="372210"/>
                </a:cubicBezTo>
                <a:close/>
                <a:moveTo>
                  <a:pt x="1851933" y="372210"/>
                </a:moveTo>
                <a:cubicBezTo>
                  <a:pt x="1960392" y="372210"/>
                  <a:pt x="2052622" y="385972"/>
                  <a:pt x="2128626" y="413498"/>
                </a:cubicBezTo>
                <a:cubicBezTo>
                  <a:pt x="2204629" y="441023"/>
                  <a:pt x="2262966" y="477382"/>
                  <a:pt x="2303638" y="522573"/>
                </a:cubicBezTo>
                <a:cubicBezTo>
                  <a:pt x="2344310" y="567764"/>
                  <a:pt x="2368960" y="609668"/>
                  <a:pt x="2377587" y="648286"/>
                </a:cubicBezTo>
                <a:cubicBezTo>
                  <a:pt x="2386215" y="686904"/>
                  <a:pt x="2390528" y="747295"/>
                  <a:pt x="2390528" y="829461"/>
                </a:cubicBezTo>
                <a:lnTo>
                  <a:pt x="2390528" y="924362"/>
                </a:lnTo>
                <a:lnTo>
                  <a:pt x="1949299" y="924362"/>
                </a:lnTo>
                <a:lnTo>
                  <a:pt x="1949299" y="835624"/>
                </a:lnTo>
                <a:cubicBezTo>
                  <a:pt x="1949299" y="760031"/>
                  <a:pt x="1944985" y="712170"/>
                  <a:pt x="1936358" y="692039"/>
                </a:cubicBezTo>
                <a:cubicBezTo>
                  <a:pt x="1927731" y="671909"/>
                  <a:pt x="1906162" y="661843"/>
                  <a:pt x="1871653" y="661843"/>
                </a:cubicBezTo>
                <a:cubicBezTo>
                  <a:pt x="1843717" y="661843"/>
                  <a:pt x="1822765" y="671087"/>
                  <a:pt x="1808796" y="689574"/>
                </a:cubicBezTo>
                <a:cubicBezTo>
                  <a:pt x="1794828" y="708062"/>
                  <a:pt x="1787844" y="735792"/>
                  <a:pt x="1787844" y="772767"/>
                </a:cubicBezTo>
                <a:cubicBezTo>
                  <a:pt x="1787844" y="822888"/>
                  <a:pt x="1791336" y="859657"/>
                  <a:pt x="1798320" y="883074"/>
                </a:cubicBezTo>
                <a:cubicBezTo>
                  <a:pt x="1805304" y="906491"/>
                  <a:pt x="1826256" y="932168"/>
                  <a:pt x="1861177" y="960104"/>
                </a:cubicBezTo>
                <a:cubicBezTo>
                  <a:pt x="1896097" y="988041"/>
                  <a:pt x="1967787" y="1028712"/>
                  <a:pt x="2076245" y="1082120"/>
                </a:cubicBezTo>
                <a:cubicBezTo>
                  <a:pt x="2220856" y="1152782"/>
                  <a:pt x="2315758" y="1219336"/>
                  <a:pt x="2360949" y="1281782"/>
                </a:cubicBezTo>
                <a:cubicBezTo>
                  <a:pt x="2406139" y="1344228"/>
                  <a:pt x="2428735" y="1435021"/>
                  <a:pt x="2428735" y="1554161"/>
                </a:cubicBezTo>
                <a:cubicBezTo>
                  <a:pt x="2428735" y="1687269"/>
                  <a:pt x="2411480" y="1787716"/>
                  <a:pt x="2376971" y="1855503"/>
                </a:cubicBezTo>
                <a:cubicBezTo>
                  <a:pt x="2342461" y="1923289"/>
                  <a:pt x="2284740" y="1975465"/>
                  <a:pt x="2203807" y="2012028"/>
                </a:cubicBezTo>
                <a:cubicBezTo>
                  <a:pt x="2122874" y="2048592"/>
                  <a:pt x="2025302" y="2066874"/>
                  <a:pt x="1911092" y="2066874"/>
                </a:cubicBezTo>
                <a:cubicBezTo>
                  <a:pt x="1784558" y="2066874"/>
                  <a:pt x="1676304" y="2047154"/>
                  <a:pt x="1586333" y="2007714"/>
                </a:cubicBezTo>
                <a:cubicBezTo>
                  <a:pt x="1496362" y="1968275"/>
                  <a:pt x="1434532" y="1914867"/>
                  <a:pt x="1400845" y="1847492"/>
                </a:cubicBezTo>
                <a:cubicBezTo>
                  <a:pt x="1367156" y="1780116"/>
                  <a:pt x="1350313" y="1678231"/>
                  <a:pt x="1350313" y="1541836"/>
                </a:cubicBezTo>
                <a:lnTo>
                  <a:pt x="1350313" y="1462957"/>
                </a:lnTo>
                <a:lnTo>
                  <a:pt x="1791541" y="1462957"/>
                </a:lnTo>
                <a:lnTo>
                  <a:pt x="1791541" y="1566486"/>
                </a:lnTo>
                <a:cubicBezTo>
                  <a:pt x="1791541" y="1654403"/>
                  <a:pt x="1797088" y="1711508"/>
                  <a:pt x="1808180" y="1737801"/>
                </a:cubicBezTo>
                <a:cubicBezTo>
                  <a:pt x="1819273" y="1764094"/>
                  <a:pt x="1841252" y="1777240"/>
                  <a:pt x="1874118" y="1777240"/>
                </a:cubicBezTo>
                <a:cubicBezTo>
                  <a:pt x="1909449" y="1777240"/>
                  <a:pt x="1934098" y="1768408"/>
                  <a:pt x="1948066" y="1750742"/>
                </a:cubicBezTo>
                <a:cubicBezTo>
                  <a:pt x="1962035" y="1733076"/>
                  <a:pt x="1969019" y="1695896"/>
                  <a:pt x="1969019" y="1639202"/>
                </a:cubicBezTo>
                <a:cubicBezTo>
                  <a:pt x="1969019" y="1561145"/>
                  <a:pt x="1959981" y="1512256"/>
                  <a:pt x="1941904" y="1492537"/>
                </a:cubicBezTo>
                <a:cubicBezTo>
                  <a:pt x="1923006" y="1472817"/>
                  <a:pt x="1826462" y="1414479"/>
                  <a:pt x="1652271" y="1317524"/>
                </a:cubicBezTo>
                <a:cubicBezTo>
                  <a:pt x="1506016" y="1235359"/>
                  <a:pt x="1416867" y="1160793"/>
                  <a:pt x="1384822" y="1093829"/>
                </a:cubicBezTo>
                <a:cubicBezTo>
                  <a:pt x="1352778" y="1026864"/>
                  <a:pt x="1336755" y="947368"/>
                  <a:pt x="1336755" y="855343"/>
                </a:cubicBezTo>
                <a:cubicBezTo>
                  <a:pt x="1336755" y="724700"/>
                  <a:pt x="1354010" y="628361"/>
                  <a:pt x="1388520" y="566326"/>
                </a:cubicBezTo>
                <a:cubicBezTo>
                  <a:pt x="1423029" y="504291"/>
                  <a:pt x="1481572" y="456429"/>
                  <a:pt x="1564149" y="422742"/>
                </a:cubicBezTo>
                <a:cubicBezTo>
                  <a:pt x="1646725" y="389054"/>
                  <a:pt x="1742653" y="372210"/>
                  <a:pt x="1851933" y="372210"/>
                </a:cubicBezTo>
                <a:close/>
                <a:moveTo>
                  <a:pt x="0" y="41904"/>
                </a:moveTo>
                <a:lnTo>
                  <a:pt x="518875" y="41904"/>
                </a:lnTo>
                <a:lnTo>
                  <a:pt x="518875" y="1538139"/>
                </a:lnTo>
                <a:cubicBezTo>
                  <a:pt x="518875" y="1625234"/>
                  <a:pt x="523600" y="1680901"/>
                  <a:pt x="533049" y="1705140"/>
                </a:cubicBezTo>
                <a:cubicBezTo>
                  <a:pt x="542498" y="1729379"/>
                  <a:pt x="561601" y="1741498"/>
                  <a:pt x="590359" y="1741498"/>
                </a:cubicBezTo>
                <a:cubicBezTo>
                  <a:pt x="623225" y="1741498"/>
                  <a:pt x="644383" y="1728146"/>
                  <a:pt x="653832" y="1701443"/>
                </a:cubicBezTo>
                <a:cubicBezTo>
                  <a:pt x="663281" y="1674739"/>
                  <a:pt x="668006" y="1611677"/>
                  <a:pt x="668006" y="1512256"/>
                </a:cubicBezTo>
                <a:lnTo>
                  <a:pt x="668006" y="41904"/>
                </a:lnTo>
                <a:lnTo>
                  <a:pt x="1186881" y="41904"/>
                </a:lnTo>
                <a:lnTo>
                  <a:pt x="1186881" y="1375451"/>
                </a:lnTo>
                <a:cubicBezTo>
                  <a:pt x="1186881" y="1526635"/>
                  <a:pt x="1181951" y="1632834"/>
                  <a:pt x="1172091" y="1694048"/>
                </a:cubicBezTo>
                <a:cubicBezTo>
                  <a:pt x="1162231" y="1755261"/>
                  <a:pt x="1133062" y="1818118"/>
                  <a:pt x="1084585" y="1882618"/>
                </a:cubicBezTo>
                <a:cubicBezTo>
                  <a:pt x="1036107" y="1947118"/>
                  <a:pt x="972223" y="1996006"/>
                  <a:pt x="892934" y="2029283"/>
                </a:cubicBezTo>
                <a:cubicBezTo>
                  <a:pt x="813644" y="2062560"/>
                  <a:pt x="720180" y="2079198"/>
                  <a:pt x="612544" y="2079198"/>
                </a:cubicBezTo>
                <a:cubicBezTo>
                  <a:pt x="493404" y="2079198"/>
                  <a:pt x="388232" y="2059479"/>
                  <a:pt x="297028" y="2020039"/>
                </a:cubicBezTo>
                <a:cubicBezTo>
                  <a:pt x="205824" y="1980600"/>
                  <a:pt x="137627" y="1929247"/>
                  <a:pt x="92436" y="1865979"/>
                </a:cubicBezTo>
                <a:cubicBezTo>
                  <a:pt x="47245" y="1802712"/>
                  <a:pt x="20541" y="1735952"/>
                  <a:pt x="12324" y="1665701"/>
                </a:cubicBezTo>
                <a:cubicBezTo>
                  <a:pt x="4108" y="1595449"/>
                  <a:pt x="0" y="1447757"/>
                  <a:pt x="0" y="1222623"/>
                </a:cubicBezTo>
                <a:close/>
                <a:moveTo>
                  <a:pt x="5198329" y="0"/>
                </a:moveTo>
                <a:cubicBezTo>
                  <a:pt x="5351157" y="0"/>
                  <a:pt x="5477281" y="29541"/>
                  <a:pt x="5576701" y="88623"/>
                </a:cubicBezTo>
                <a:cubicBezTo>
                  <a:pt x="5676121" y="147705"/>
                  <a:pt x="5741443" y="221349"/>
                  <a:pt x="5772666" y="309556"/>
                </a:cubicBezTo>
                <a:cubicBezTo>
                  <a:pt x="5803889" y="397761"/>
                  <a:pt x="5819500" y="534994"/>
                  <a:pt x="5819500" y="721253"/>
                </a:cubicBezTo>
                <a:lnTo>
                  <a:pt x="5819500" y="910805"/>
                </a:lnTo>
                <a:lnTo>
                  <a:pt x="5300625" y="910805"/>
                </a:lnTo>
                <a:lnTo>
                  <a:pt x="5300625" y="563996"/>
                </a:lnTo>
                <a:cubicBezTo>
                  <a:pt x="5300625" y="463150"/>
                  <a:pt x="5295079" y="400223"/>
                  <a:pt x="5283986" y="375214"/>
                </a:cubicBezTo>
                <a:cubicBezTo>
                  <a:pt x="5272894" y="350205"/>
                  <a:pt x="5248449" y="337700"/>
                  <a:pt x="5210654" y="337700"/>
                </a:cubicBezTo>
                <a:cubicBezTo>
                  <a:pt x="5167928" y="337700"/>
                  <a:pt x="5140813" y="352901"/>
                  <a:pt x="5129310" y="383302"/>
                </a:cubicBezTo>
                <a:cubicBezTo>
                  <a:pt x="5117806" y="413703"/>
                  <a:pt x="5112055" y="479436"/>
                  <a:pt x="5112055" y="580499"/>
                </a:cubicBezTo>
                <a:lnTo>
                  <a:pt x="5112055" y="1507327"/>
                </a:lnTo>
                <a:cubicBezTo>
                  <a:pt x="5112055" y="1604282"/>
                  <a:pt x="5117806" y="1667549"/>
                  <a:pt x="5129310" y="1697129"/>
                </a:cubicBezTo>
                <a:cubicBezTo>
                  <a:pt x="5140813" y="1726708"/>
                  <a:pt x="5166695" y="1741498"/>
                  <a:pt x="5206956" y="1741498"/>
                </a:cubicBezTo>
                <a:cubicBezTo>
                  <a:pt x="5245574" y="1741498"/>
                  <a:pt x="5270840" y="1726673"/>
                  <a:pt x="5282754" y="1697023"/>
                </a:cubicBezTo>
                <a:cubicBezTo>
                  <a:pt x="5294668" y="1667373"/>
                  <a:pt x="5300625" y="1597773"/>
                  <a:pt x="5300625" y="1488223"/>
                </a:cubicBezTo>
                <a:lnTo>
                  <a:pt x="5300625" y="1237413"/>
                </a:lnTo>
                <a:lnTo>
                  <a:pt x="5819500" y="1237413"/>
                </a:lnTo>
                <a:lnTo>
                  <a:pt x="5819500" y="1315175"/>
                </a:lnTo>
                <a:cubicBezTo>
                  <a:pt x="5819500" y="1521705"/>
                  <a:pt x="5804916" y="1668172"/>
                  <a:pt x="5775747" y="1754574"/>
                </a:cubicBezTo>
                <a:cubicBezTo>
                  <a:pt x="5746578" y="1840976"/>
                  <a:pt x="5682078" y="1916681"/>
                  <a:pt x="5582247" y="1981688"/>
                </a:cubicBezTo>
                <a:cubicBezTo>
                  <a:pt x="5482416" y="2046695"/>
                  <a:pt x="5359373" y="2079198"/>
                  <a:pt x="5213119" y="2079198"/>
                </a:cubicBezTo>
                <a:cubicBezTo>
                  <a:pt x="5061112" y="2079198"/>
                  <a:pt x="4935810" y="2051673"/>
                  <a:pt x="4837211" y="1996622"/>
                </a:cubicBezTo>
                <a:cubicBezTo>
                  <a:pt x="4738613" y="1941571"/>
                  <a:pt x="4673291" y="1865363"/>
                  <a:pt x="4641246" y="1767997"/>
                </a:cubicBezTo>
                <a:cubicBezTo>
                  <a:pt x="4609202" y="1670630"/>
                  <a:pt x="4593180" y="1524170"/>
                  <a:pt x="4593180" y="1328617"/>
                </a:cubicBezTo>
                <a:lnTo>
                  <a:pt x="4593180" y="745652"/>
                </a:lnTo>
                <a:cubicBezTo>
                  <a:pt x="4593180" y="601863"/>
                  <a:pt x="4598110" y="494020"/>
                  <a:pt x="4607969" y="422125"/>
                </a:cubicBezTo>
                <a:cubicBezTo>
                  <a:pt x="4617829" y="350230"/>
                  <a:pt x="4647203" y="281006"/>
                  <a:pt x="4696092" y="214452"/>
                </a:cubicBezTo>
                <a:cubicBezTo>
                  <a:pt x="4744980" y="147898"/>
                  <a:pt x="4812767" y="95518"/>
                  <a:pt x="4899452" y="57311"/>
                </a:cubicBezTo>
                <a:cubicBezTo>
                  <a:pt x="4986136" y="19104"/>
                  <a:pt x="5085762" y="0"/>
                  <a:pt x="5198329" y="0"/>
                </a:cubicBezTo>
                <a:close/>
              </a:path>
            </a:pathLst>
          </a:custGeom>
        </p:spPr>
      </p:pic>
    </p:spTree>
    <p:extLst>
      <p:ext uri="{BB962C8B-B14F-4D97-AF65-F5344CB8AC3E}">
        <p14:creationId xmlns:p14="http://schemas.microsoft.com/office/powerpoint/2010/main" val="3581920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00"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repeatCount="indefinite"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B50A-C6DA-C0BD-0C86-819587382444}"/>
              </a:ext>
            </a:extLst>
          </p:cNvPr>
          <p:cNvSpPr>
            <a:spLocks noGrp="1"/>
          </p:cNvSpPr>
          <p:nvPr>
            <p:ph type="title"/>
          </p:nvPr>
        </p:nvSpPr>
        <p:spPr/>
        <p:txBody>
          <a:bodyPr/>
          <a:lstStyle/>
          <a:p>
            <a:r>
              <a:rPr lang="en-US" dirty="0"/>
              <a:t>Disaster Response</a:t>
            </a:r>
          </a:p>
        </p:txBody>
      </p:sp>
      <p:sp>
        <p:nvSpPr>
          <p:cNvPr id="3" name="Content Placeholder 2">
            <a:extLst>
              <a:ext uri="{FF2B5EF4-FFF2-40B4-BE49-F238E27FC236}">
                <a16:creationId xmlns:a16="http://schemas.microsoft.com/office/drawing/2014/main" id="{12A03D49-4022-BC3E-1316-F05A26801E31}"/>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42369483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72688-DEDB-6FB7-8D48-40063F06B36C}"/>
              </a:ext>
            </a:extLst>
          </p:cNvPr>
          <p:cNvSpPr>
            <a:spLocks noGrp="1"/>
          </p:cNvSpPr>
          <p:nvPr>
            <p:ph type="title"/>
          </p:nvPr>
        </p:nvSpPr>
        <p:spPr/>
        <p:txBody>
          <a:bodyPr/>
          <a:lstStyle/>
          <a:p>
            <a:r>
              <a:rPr lang="en-US"/>
              <a:t>Historical Preservation</a:t>
            </a:r>
            <a:endParaRPr lang="en-US" dirty="0"/>
          </a:p>
        </p:txBody>
      </p:sp>
      <p:sp>
        <p:nvSpPr>
          <p:cNvPr id="3" name="Content Placeholder 2">
            <a:extLst>
              <a:ext uri="{FF2B5EF4-FFF2-40B4-BE49-F238E27FC236}">
                <a16:creationId xmlns:a16="http://schemas.microsoft.com/office/drawing/2014/main" id="{3F88B692-ADA1-AD3E-89CE-C0B32251672B}"/>
              </a:ext>
            </a:extLst>
          </p:cNvPr>
          <p:cNvSpPr>
            <a:spLocks noGrp="1"/>
          </p:cNvSpPr>
          <p:nvPr>
            <p:ph idx="1"/>
          </p:nvPr>
        </p:nvSpPr>
        <p:spPr/>
        <p:txBody>
          <a:bodyPr/>
          <a:lstStyle/>
          <a:p>
            <a:r>
              <a:rPr lang="en-US"/>
              <a:t>Archive 3D details of environments all over the globe</a:t>
            </a:r>
          </a:p>
          <a:p>
            <a:r>
              <a:rPr lang="en-US"/>
              <a:t>View past environments and structures even after events causing them to disappear</a:t>
            </a:r>
          </a:p>
          <a:p>
            <a:r>
              <a:rPr lang="en-US"/>
              <a:t>Preserving details of our world for future generations</a:t>
            </a:r>
            <a:endParaRPr lang="en-US" dirty="0"/>
          </a:p>
        </p:txBody>
      </p:sp>
    </p:spTree>
    <p:extLst>
      <p:ext uri="{BB962C8B-B14F-4D97-AF65-F5344CB8AC3E}">
        <p14:creationId xmlns:p14="http://schemas.microsoft.com/office/powerpoint/2010/main" val="11411643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7E9F9-445D-20BB-16CB-8A33B4FCE041}"/>
              </a:ext>
            </a:extLst>
          </p:cNvPr>
          <p:cNvSpPr>
            <a:spLocks noGrp="1"/>
          </p:cNvSpPr>
          <p:nvPr>
            <p:ph type="title"/>
          </p:nvPr>
        </p:nvSpPr>
        <p:spPr/>
        <p:txBody>
          <a:bodyPr/>
          <a:lstStyle/>
          <a:p>
            <a:r>
              <a:rPr lang="en-US" dirty="0"/>
              <a:t>More Immersive Education</a:t>
            </a:r>
          </a:p>
        </p:txBody>
      </p:sp>
      <p:sp>
        <p:nvSpPr>
          <p:cNvPr id="3" name="Content Placeholder 2">
            <a:extLst>
              <a:ext uri="{FF2B5EF4-FFF2-40B4-BE49-F238E27FC236}">
                <a16:creationId xmlns:a16="http://schemas.microsoft.com/office/drawing/2014/main" id="{F8B6707D-941C-399F-2F64-B41C3C8D8DD3}"/>
              </a:ext>
            </a:extLst>
          </p:cNvPr>
          <p:cNvSpPr>
            <a:spLocks noGrp="1"/>
          </p:cNvSpPr>
          <p:nvPr>
            <p:ph idx="1"/>
          </p:nvPr>
        </p:nvSpPr>
        <p:spPr/>
        <p:txBody>
          <a:bodyPr/>
          <a:lstStyle/>
          <a:p>
            <a:r>
              <a:rPr lang="en-US" dirty="0"/>
              <a:t>Crowd-sourced scans to supplement learning in the classroom</a:t>
            </a:r>
          </a:p>
          <a:p>
            <a:r>
              <a:rPr lang="en-US" dirty="0"/>
              <a:t>Immersive exploration enhances understanding and retention</a:t>
            </a:r>
          </a:p>
          <a:p>
            <a:r>
              <a:rPr lang="en-US" dirty="0"/>
              <a:t>Culturally important sites more likely to have scans thanks to tourism</a:t>
            </a:r>
          </a:p>
        </p:txBody>
      </p:sp>
    </p:spTree>
    <p:extLst>
      <p:ext uri="{BB962C8B-B14F-4D97-AF65-F5344CB8AC3E}">
        <p14:creationId xmlns:p14="http://schemas.microsoft.com/office/powerpoint/2010/main" val="30247643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FABE2-9A11-3E10-C25C-8353FBE14CC7}"/>
              </a:ext>
            </a:extLst>
          </p:cNvPr>
          <p:cNvSpPr>
            <a:spLocks noGrp="1"/>
          </p:cNvSpPr>
          <p:nvPr>
            <p:ph type="title"/>
          </p:nvPr>
        </p:nvSpPr>
        <p:spPr/>
        <p:txBody>
          <a:bodyPr/>
          <a:lstStyle/>
          <a:p>
            <a:r>
              <a:rPr lang="en-US" dirty="0"/>
              <a:t>Monitoring Ecosystems</a:t>
            </a:r>
          </a:p>
        </p:txBody>
      </p:sp>
      <p:sp>
        <p:nvSpPr>
          <p:cNvPr id="3" name="Content Placeholder 2">
            <a:extLst>
              <a:ext uri="{FF2B5EF4-FFF2-40B4-BE49-F238E27FC236}">
                <a16:creationId xmlns:a16="http://schemas.microsoft.com/office/drawing/2014/main" id="{F3E41178-51D3-6DE2-66A8-C0CE6F42840B}"/>
              </a:ext>
            </a:extLst>
          </p:cNvPr>
          <p:cNvSpPr>
            <a:spLocks noGrp="1"/>
          </p:cNvSpPr>
          <p:nvPr>
            <p:ph idx="1"/>
          </p:nvPr>
        </p:nvSpPr>
        <p:spPr/>
        <p:txBody>
          <a:bodyPr/>
          <a:lstStyle/>
          <a:p>
            <a:r>
              <a:rPr lang="en-US" dirty="0"/>
              <a:t>Monitoring effects of climate change on ecosystems</a:t>
            </a:r>
          </a:p>
          <a:p>
            <a:r>
              <a:rPr lang="en-US" dirty="0"/>
              <a:t>Visual representation of an ecosystem’s change overtime</a:t>
            </a:r>
          </a:p>
          <a:p>
            <a:r>
              <a:rPr lang="en-US" dirty="0"/>
              <a:t>Public engagement: Remotely explore ecosystems</a:t>
            </a:r>
          </a:p>
          <a:p>
            <a:r>
              <a:rPr lang="en-US" dirty="0"/>
              <a:t>Increased appreciation and funding for preservation efforts</a:t>
            </a:r>
          </a:p>
        </p:txBody>
      </p:sp>
    </p:spTree>
    <p:extLst>
      <p:ext uri="{BB962C8B-B14F-4D97-AF65-F5344CB8AC3E}">
        <p14:creationId xmlns:p14="http://schemas.microsoft.com/office/powerpoint/2010/main" val="18752244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CB34E-504D-6798-47E4-9CDB2C0A91B9}"/>
              </a:ext>
            </a:extLst>
          </p:cNvPr>
          <p:cNvSpPr>
            <a:spLocks noGrp="1"/>
          </p:cNvSpPr>
          <p:nvPr>
            <p:ph type="title"/>
          </p:nvPr>
        </p:nvSpPr>
        <p:spPr/>
        <p:txBody>
          <a:bodyPr/>
          <a:lstStyle/>
          <a:p>
            <a:r>
              <a:rPr lang="en-US" dirty="0"/>
              <a:t>Future Implementations?</a:t>
            </a:r>
          </a:p>
        </p:txBody>
      </p:sp>
      <p:sp>
        <p:nvSpPr>
          <p:cNvPr id="3" name="Content Placeholder 2">
            <a:extLst>
              <a:ext uri="{FF2B5EF4-FFF2-40B4-BE49-F238E27FC236}">
                <a16:creationId xmlns:a16="http://schemas.microsoft.com/office/drawing/2014/main" id="{467F0F80-AD7F-3D56-B9D6-E4235383522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4550740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AF5F2-B069-4508-E80D-EB350D00D67D}"/>
              </a:ext>
            </a:extLst>
          </p:cNvPr>
          <p:cNvSpPr>
            <a:spLocks noGrp="1"/>
          </p:cNvSpPr>
          <p:nvPr>
            <p:ph type="title"/>
          </p:nvPr>
        </p:nvSpPr>
        <p:spPr/>
        <p:txBody>
          <a:bodyPr/>
          <a:lstStyle/>
          <a:p>
            <a:r>
              <a:rPr lang="en-US" dirty="0"/>
              <a:t>Notes</a:t>
            </a:r>
          </a:p>
        </p:txBody>
      </p:sp>
      <p:sp>
        <p:nvSpPr>
          <p:cNvPr id="3" name="Content Placeholder 2">
            <a:extLst>
              <a:ext uri="{FF2B5EF4-FFF2-40B4-BE49-F238E27FC236}">
                <a16:creationId xmlns:a16="http://schemas.microsoft.com/office/drawing/2014/main" id="{CC9060FD-9370-6555-FDF6-7CCB99F174EF}"/>
              </a:ext>
            </a:extLst>
          </p:cNvPr>
          <p:cNvSpPr>
            <a:spLocks noGrp="1"/>
          </p:cNvSpPr>
          <p:nvPr>
            <p:ph idx="1"/>
          </p:nvPr>
        </p:nvSpPr>
        <p:spPr/>
        <p:txBody>
          <a:bodyPr>
            <a:normAutofit fontScale="47500" lnSpcReduction="20000"/>
          </a:bodyPr>
          <a:lstStyle/>
          <a:p>
            <a:r>
              <a:rPr lang="en-US" dirty="0"/>
              <a:t>Emphasis on 3D aspect and anyone can contribute</a:t>
            </a:r>
          </a:p>
          <a:p>
            <a:pPr lvl="1"/>
            <a:r>
              <a:rPr lang="en-US" dirty="0"/>
              <a:t>Create a story with this</a:t>
            </a:r>
          </a:p>
          <a:p>
            <a:r>
              <a:rPr lang="en-US" dirty="0"/>
              <a:t>Covering areas that are not covered</a:t>
            </a:r>
          </a:p>
          <a:p>
            <a:r>
              <a:rPr lang="en-US" dirty="0"/>
              <a:t>Disaster relief</a:t>
            </a:r>
          </a:p>
          <a:p>
            <a:endParaRPr lang="en-US" dirty="0"/>
          </a:p>
          <a:p>
            <a:endParaRPr lang="en-US" dirty="0"/>
          </a:p>
          <a:p>
            <a:r>
              <a:rPr lang="en-US" dirty="0"/>
              <a:t>“There are areas in the world not covered by Google SV” TRUCK DRIVER, WEAK BRIDGE, CAN DO IN US CUZ STREET VIEW, BUT NOT AFRICA. Government put local instance of Maptodon, allowing residents to use basic cameras to create 3D scans. Focus on the fact that anyone can do this one. (Shelton, Mozambique, Africa) Travelling around Africa, delivering [something] to villages in Mozambique. Just started delivery driving. We often use street view to find the proper building to match the address beforehand. Luckily for Shelton, government to instance of Maptodon and utilizes community made scans that were made with usual smartphone. 1…2…3… HOWEVER</a:t>
            </a:r>
          </a:p>
          <a:p>
            <a:endParaRPr lang="en-US" dirty="0"/>
          </a:p>
          <a:p>
            <a:r>
              <a:rPr lang="en-US" b="1" dirty="0"/>
              <a:t>We’re not just a clone of Google SV, we also have 3D capabilities, which opens up new use cases. Then talk about better responding to natural disasters. </a:t>
            </a:r>
            <a:r>
              <a:rPr lang="en-US" b="1" i="1" dirty="0"/>
              <a:t>We are students at Santa Cruz. We had a storm. </a:t>
            </a:r>
            <a:r>
              <a:rPr lang="en-US" dirty="0"/>
              <a:t>But for Santa Cruz, focus more on the 3D aspect. More disasters global warming, huge storm hit last winter, even Joe came. Landslides occurred in the area and blocked major highways within the area. The government had to get first responders to recon the area. 911 call, caller descriptions not enough. Use Maptodon to get better sense of the situation. </a:t>
            </a:r>
            <a:r>
              <a:rPr lang="en-US" b="1" dirty="0"/>
              <a:t>Helps with decisions in logistics to recover from the disaster.</a:t>
            </a:r>
          </a:p>
          <a:p>
            <a:pPr lvl="1"/>
            <a:endParaRPr lang="en-US" dirty="0"/>
          </a:p>
          <a:p>
            <a:r>
              <a:rPr lang="en-US" dirty="0"/>
              <a:t>AND MORE</a:t>
            </a:r>
          </a:p>
          <a:p>
            <a:pPr lvl="1"/>
            <a:r>
              <a:rPr lang="en-US" dirty="0"/>
              <a:t>Throw a bunch of ideas</a:t>
            </a:r>
          </a:p>
        </p:txBody>
      </p:sp>
    </p:spTree>
    <p:extLst>
      <p:ext uri="{BB962C8B-B14F-4D97-AF65-F5344CB8AC3E}">
        <p14:creationId xmlns:p14="http://schemas.microsoft.com/office/powerpoint/2010/main" val="10547978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ense reconstruction of landmarks.">
            <a:extLst>
              <a:ext uri="{FF2B5EF4-FFF2-40B4-BE49-F238E27FC236}">
                <a16:creationId xmlns:a16="http://schemas.microsoft.com/office/drawing/2014/main" id="{6E529045-D1D1-8292-4304-1CB2A799E086}"/>
              </a:ext>
            </a:extLst>
          </p:cNvPr>
          <p:cNvPicPr>
            <a:picLocks noChangeAspect="1"/>
          </p:cNvPicPr>
          <p:nvPr/>
        </p:nvPicPr>
        <p:blipFill>
          <a:blip r:embed="rId2">
            <a:alphaModFix amt="0"/>
          </a:blip>
          <a:stretch>
            <a:fillRect/>
          </a:stretch>
        </p:blipFill>
        <p:spPr>
          <a:xfrm>
            <a:off x="-5711780" y="3725754"/>
            <a:ext cx="21385918" cy="3158099"/>
          </a:xfrm>
          <a:prstGeom prst="rect">
            <a:avLst/>
          </a:prstGeom>
        </p:spPr>
      </p:pic>
      <p:pic>
        <p:nvPicPr>
          <p:cNvPr id="3" name="Picture 2" descr="Sparse reconstruction of central Rome.">
            <a:extLst>
              <a:ext uri="{FF2B5EF4-FFF2-40B4-BE49-F238E27FC236}">
                <a16:creationId xmlns:a16="http://schemas.microsoft.com/office/drawing/2014/main" id="{594BB22F-F0BB-B94E-2D80-C5AB7FF3B6BA}"/>
              </a:ext>
            </a:extLst>
          </p:cNvPr>
          <p:cNvPicPr>
            <a:picLocks noChangeAspect="1"/>
          </p:cNvPicPr>
          <p:nvPr/>
        </p:nvPicPr>
        <p:blipFill>
          <a:blip r:embed="rId3">
            <a:alphaModFix amt="0"/>
          </a:blip>
          <a:stretch>
            <a:fillRect/>
          </a:stretch>
        </p:blipFill>
        <p:spPr>
          <a:xfrm>
            <a:off x="1552511" y="0"/>
            <a:ext cx="12438989" cy="3714324"/>
          </a:xfrm>
          <a:prstGeom prst="rect">
            <a:avLst/>
          </a:prstGeom>
        </p:spPr>
      </p:pic>
      <p:sp>
        <p:nvSpPr>
          <p:cNvPr id="11" name="Oval 10">
            <a:extLst>
              <a:ext uri="{FF2B5EF4-FFF2-40B4-BE49-F238E27FC236}">
                <a16:creationId xmlns:a16="http://schemas.microsoft.com/office/drawing/2014/main" id="{311EB701-F80C-4721-A287-DE48B9A8571D}"/>
              </a:ext>
            </a:extLst>
          </p:cNvPr>
          <p:cNvSpPr/>
          <p:nvPr/>
        </p:nvSpPr>
        <p:spPr>
          <a:xfrm>
            <a:off x="1300221" y="-1366778"/>
            <a:ext cx="9591556" cy="9591556"/>
          </a:xfrm>
          <a:prstGeom prst="ellipse">
            <a:avLst/>
          </a:prstGeom>
          <a:solidFill>
            <a:srgbClr val="F0F4F7"/>
          </a:solidFill>
          <a:ln>
            <a:solidFill>
              <a:schemeClr val="bg1">
                <a:lumMod val="65000"/>
              </a:schemeClr>
            </a:solidFill>
          </a:ln>
          <a:effectLst>
            <a:reflection blurRad="6350" stA="50000" endA="300" endPos="38500" dist="508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181DDE10-B37D-6D88-FD01-198F63DF959A}"/>
              </a:ext>
            </a:extLst>
          </p:cNvPr>
          <p:cNvSpPr txBox="1"/>
          <p:nvPr/>
        </p:nvSpPr>
        <p:spPr>
          <a:xfrm>
            <a:off x="4398258" y="209992"/>
            <a:ext cx="3395481" cy="646331"/>
          </a:xfrm>
          <a:prstGeom prst="rect">
            <a:avLst/>
          </a:prstGeom>
          <a:noFill/>
        </p:spPr>
        <p:txBody>
          <a:bodyPr wrap="none" rtlCol="0">
            <a:spAutoFit/>
          </a:bodyPr>
          <a:lstStyle/>
          <a:p>
            <a:r>
              <a:rPr lang="en-US" sz="3600" b="1" dirty="0">
                <a:latin typeface="Bahnschrift" panose="020B0502040204020203" pitchFamily="34" charset="0"/>
              </a:rPr>
              <a:t>ARCHITECTURE</a:t>
            </a:r>
          </a:p>
        </p:txBody>
      </p:sp>
      <p:pic>
        <p:nvPicPr>
          <p:cNvPr id="14" name="Picture 13">
            <a:extLst>
              <a:ext uri="{FF2B5EF4-FFF2-40B4-BE49-F238E27FC236}">
                <a16:creationId xmlns:a16="http://schemas.microsoft.com/office/drawing/2014/main" id="{4927FF9B-AE31-6329-F148-318CE6706F2A}"/>
              </a:ext>
            </a:extLst>
          </p:cNvPr>
          <p:cNvPicPr>
            <a:picLocks noChangeAspect="1"/>
          </p:cNvPicPr>
          <p:nvPr/>
        </p:nvPicPr>
        <p:blipFill>
          <a:blip r:embed="rId4"/>
          <a:stretch>
            <a:fillRect/>
          </a:stretch>
        </p:blipFill>
        <p:spPr>
          <a:xfrm>
            <a:off x="2015136" y="1219008"/>
            <a:ext cx="8161727" cy="4419983"/>
          </a:xfrm>
          <a:prstGeom prst="rect">
            <a:avLst/>
          </a:prstGeom>
        </p:spPr>
      </p:pic>
      <p:sp>
        <p:nvSpPr>
          <p:cNvPr id="15" name="Rectangle: Rounded Corners 14">
            <a:extLst>
              <a:ext uri="{FF2B5EF4-FFF2-40B4-BE49-F238E27FC236}">
                <a16:creationId xmlns:a16="http://schemas.microsoft.com/office/drawing/2014/main" id="{368E6F4C-7C34-7319-EC46-E24A96569512}"/>
              </a:ext>
            </a:extLst>
          </p:cNvPr>
          <p:cNvSpPr/>
          <p:nvPr/>
        </p:nvSpPr>
        <p:spPr>
          <a:xfrm>
            <a:off x="1868410" y="2267382"/>
            <a:ext cx="2020683" cy="3503508"/>
          </a:xfrm>
          <a:prstGeom prst="roundRect">
            <a:avLst/>
          </a:prstGeom>
          <a:noFill/>
          <a:ln w="34925">
            <a:solidFill>
              <a:schemeClr val="accent6">
                <a:lumMod val="60000"/>
                <a:lumOff val="40000"/>
                <a:alpha val="0"/>
              </a:schemeClr>
            </a:solidFill>
            <a:prstDash val="solid"/>
          </a:ln>
          <a:effectLst>
            <a:glow rad="50800">
              <a:schemeClr val="accent6">
                <a:lumMod val="40000"/>
                <a:lumOff val="60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104521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8D2229C8-F753-0A05-6405-F2582A6E6442}"/>
              </a:ext>
            </a:extLst>
          </p:cNvPr>
          <p:cNvSpPr/>
          <p:nvPr/>
        </p:nvSpPr>
        <p:spPr>
          <a:xfrm>
            <a:off x="1123560" y="987536"/>
            <a:ext cx="4739832" cy="4739832"/>
          </a:xfrm>
          <a:prstGeom prst="ellipse">
            <a:avLst/>
          </a:prstGeom>
          <a:solidFill>
            <a:srgbClr val="F0F4F7"/>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descr="Dense reconstruction of landmarks.">
            <a:extLst>
              <a:ext uri="{FF2B5EF4-FFF2-40B4-BE49-F238E27FC236}">
                <a16:creationId xmlns:a16="http://schemas.microsoft.com/office/drawing/2014/main" id="{6E529045-D1D1-8292-4304-1CB2A799E086}"/>
              </a:ext>
            </a:extLst>
          </p:cNvPr>
          <p:cNvPicPr>
            <a:picLocks noChangeAspect="1"/>
          </p:cNvPicPr>
          <p:nvPr/>
        </p:nvPicPr>
        <p:blipFill>
          <a:blip r:embed="rId2">
            <a:alphaModFix amt="0"/>
          </a:blip>
          <a:stretch>
            <a:fillRect/>
          </a:stretch>
        </p:blipFill>
        <p:spPr>
          <a:xfrm>
            <a:off x="-5742260" y="3714324"/>
            <a:ext cx="21385918" cy="3158099"/>
          </a:xfrm>
          <a:prstGeom prst="rect">
            <a:avLst/>
          </a:prstGeom>
        </p:spPr>
      </p:pic>
      <p:pic>
        <p:nvPicPr>
          <p:cNvPr id="3" name="Picture 2" descr="Sparse reconstruction of central Rome.">
            <a:extLst>
              <a:ext uri="{FF2B5EF4-FFF2-40B4-BE49-F238E27FC236}">
                <a16:creationId xmlns:a16="http://schemas.microsoft.com/office/drawing/2014/main" id="{594BB22F-F0BB-B94E-2D80-C5AB7FF3B6BA}"/>
              </a:ext>
            </a:extLst>
          </p:cNvPr>
          <p:cNvPicPr>
            <a:picLocks noChangeAspect="1"/>
          </p:cNvPicPr>
          <p:nvPr/>
        </p:nvPicPr>
        <p:blipFill>
          <a:blip r:embed="rId3">
            <a:alphaModFix amt="0"/>
          </a:blip>
          <a:stretch>
            <a:fillRect/>
          </a:stretch>
        </p:blipFill>
        <p:spPr>
          <a:xfrm>
            <a:off x="1552511" y="0"/>
            <a:ext cx="12438989" cy="3714324"/>
          </a:xfrm>
          <a:prstGeom prst="rect">
            <a:avLst/>
          </a:prstGeom>
        </p:spPr>
      </p:pic>
      <p:sp>
        <p:nvSpPr>
          <p:cNvPr id="11" name="Oval 10">
            <a:extLst>
              <a:ext uri="{FF2B5EF4-FFF2-40B4-BE49-F238E27FC236}">
                <a16:creationId xmlns:a16="http://schemas.microsoft.com/office/drawing/2014/main" id="{311EB701-F80C-4721-A287-DE48B9A8571D}"/>
              </a:ext>
            </a:extLst>
          </p:cNvPr>
          <p:cNvSpPr/>
          <p:nvPr/>
        </p:nvSpPr>
        <p:spPr>
          <a:xfrm>
            <a:off x="240322" y="175846"/>
            <a:ext cx="6506308" cy="6506308"/>
          </a:xfrm>
          <a:prstGeom prst="ellipse">
            <a:avLst/>
          </a:prstGeom>
          <a:solidFill>
            <a:srgbClr val="F0F4F7"/>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181DDE10-B37D-6D88-FD01-198F63DF959A}"/>
              </a:ext>
            </a:extLst>
          </p:cNvPr>
          <p:cNvSpPr txBox="1"/>
          <p:nvPr/>
        </p:nvSpPr>
        <p:spPr>
          <a:xfrm>
            <a:off x="7647772" y="746494"/>
            <a:ext cx="3643946" cy="584775"/>
          </a:xfrm>
          <a:prstGeom prst="rect">
            <a:avLst/>
          </a:prstGeom>
          <a:noFill/>
        </p:spPr>
        <p:txBody>
          <a:bodyPr wrap="none" rtlCol="0">
            <a:spAutoFit/>
          </a:bodyPr>
          <a:lstStyle/>
          <a:p>
            <a:r>
              <a:rPr lang="en-US" sz="3200" b="1" dirty="0">
                <a:latin typeface="Bahnschrift" panose="020B0502040204020203" pitchFamily="34" charset="0"/>
              </a:rPr>
              <a:t>DATA COLLECTION</a:t>
            </a:r>
          </a:p>
        </p:txBody>
      </p:sp>
      <p:pic>
        <p:nvPicPr>
          <p:cNvPr id="14" name="Picture 13">
            <a:extLst>
              <a:ext uri="{FF2B5EF4-FFF2-40B4-BE49-F238E27FC236}">
                <a16:creationId xmlns:a16="http://schemas.microsoft.com/office/drawing/2014/main" id="{4927FF9B-AE31-6329-F148-318CE6706F2A}"/>
              </a:ext>
            </a:extLst>
          </p:cNvPr>
          <p:cNvPicPr>
            <a:picLocks noChangeAspect="1"/>
          </p:cNvPicPr>
          <p:nvPr/>
        </p:nvPicPr>
        <p:blipFill>
          <a:blip r:embed="rId4"/>
          <a:stretch>
            <a:fillRect/>
          </a:stretch>
        </p:blipFill>
        <p:spPr>
          <a:xfrm>
            <a:off x="725275" y="1701280"/>
            <a:ext cx="5536404" cy="2998240"/>
          </a:xfrm>
          <a:prstGeom prst="rect">
            <a:avLst/>
          </a:prstGeom>
          <a:effectLst/>
        </p:spPr>
      </p:pic>
      <p:sp>
        <p:nvSpPr>
          <p:cNvPr id="4" name="Rectangle: Rounded Corners 3">
            <a:extLst>
              <a:ext uri="{FF2B5EF4-FFF2-40B4-BE49-F238E27FC236}">
                <a16:creationId xmlns:a16="http://schemas.microsoft.com/office/drawing/2014/main" id="{7255D86C-67C6-33E8-9773-0CFCDB9C1D60}"/>
              </a:ext>
            </a:extLst>
          </p:cNvPr>
          <p:cNvSpPr/>
          <p:nvPr/>
        </p:nvSpPr>
        <p:spPr>
          <a:xfrm>
            <a:off x="629920" y="2404642"/>
            <a:ext cx="1381760" cy="2395728"/>
          </a:xfrm>
          <a:prstGeom prst="roundRect">
            <a:avLst/>
          </a:prstGeom>
          <a:noFill/>
          <a:ln w="34925">
            <a:solidFill>
              <a:schemeClr val="accent6">
                <a:lumMod val="60000"/>
                <a:lumOff val="40000"/>
              </a:schemeClr>
            </a:solidFill>
            <a:prstDash val="solid"/>
          </a:ln>
          <a:effectLst>
            <a:glow rad="50800">
              <a:schemeClr val="accent6">
                <a:lumMod val="40000"/>
                <a:lumOff val="60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B7F7F7D-A818-0FD4-3166-3AB3AC4039AD}"/>
              </a:ext>
            </a:extLst>
          </p:cNvPr>
          <p:cNvSpPr/>
          <p:nvPr/>
        </p:nvSpPr>
        <p:spPr>
          <a:xfrm>
            <a:off x="7772005" y="2084036"/>
            <a:ext cx="3395481" cy="293997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EXAMPLE IMAGE</a:t>
            </a:r>
          </a:p>
        </p:txBody>
      </p:sp>
    </p:spTree>
    <p:extLst>
      <p:ext uri="{BB962C8B-B14F-4D97-AF65-F5344CB8AC3E}">
        <p14:creationId xmlns:p14="http://schemas.microsoft.com/office/powerpoint/2010/main" val="19283445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ense reconstruction of landmarks.">
            <a:extLst>
              <a:ext uri="{FF2B5EF4-FFF2-40B4-BE49-F238E27FC236}">
                <a16:creationId xmlns:a16="http://schemas.microsoft.com/office/drawing/2014/main" id="{6E529045-D1D1-8292-4304-1CB2A799E086}"/>
              </a:ext>
            </a:extLst>
          </p:cNvPr>
          <p:cNvPicPr>
            <a:picLocks noChangeAspect="1"/>
          </p:cNvPicPr>
          <p:nvPr/>
        </p:nvPicPr>
        <p:blipFill>
          <a:blip r:embed="rId2">
            <a:alphaModFix amt="0"/>
          </a:blip>
          <a:stretch>
            <a:fillRect/>
          </a:stretch>
        </p:blipFill>
        <p:spPr>
          <a:xfrm>
            <a:off x="-5742260" y="3714324"/>
            <a:ext cx="21385918" cy="3158099"/>
          </a:xfrm>
          <a:prstGeom prst="rect">
            <a:avLst/>
          </a:prstGeom>
        </p:spPr>
      </p:pic>
      <p:pic>
        <p:nvPicPr>
          <p:cNvPr id="3" name="Picture 2" descr="Sparse reconstruction of central Rome.">
            <a:extLst>
              <a:ext uri="{FF2B5EF4-FFF2-40B4-BE49-F238E27FC236}">
                <a16:creationId xmlns:a16="http://schemas.microsoft.com/office/drawing/2014/main" id="{594BB22F-F0BB-B94E-2D80-C5AB7FF3B6BA}"/>
              </a:ext>
            </a:extLst>
          </p:cNvPr>
          <p:cNvPicPr>
            <a:picLocks noChangeAspect="1"/>
          </p:cNvPicPr>
          <p:nvPr/>
        </p:nvPicPr>
        <p:blipFill>
          <a:blip r:embed="rId3">
            <a:alphaModFix amt="0"/>
          </a:blip>
          <a:stretch>
            <a:fillRect/>
          </a:stretch>
        </p:blipFill>
        <p:spPr>
          <a:xfrm>
            <a:off x="1552511" y="0"/>
            <a:ext cx="12438989" cy="3714324"/>
          </a:xfrm>
          <a:prstGeom prst="rect">
            <a:avLst/>
          </a:prstGeom>
        </p:spPr>
      </p:pic>
      <p:sp>
        <p:nvSpPr>
          <p:cNvPr id="11" name="Oval 10">
            <a:extLst>
              <a:ext uri="{FF2B5EF4-FFF2-40B4-BE49-F238E27FC236}">
                <a16:creationId xmlns:a16="http://schemas.microsoft.com/office/drawing/2014/main" id="{311EB701-F80C-4721-A287-DE48B9A8571D}"/>
              </a:ext>
            </a:extLst>
          </p:cNvPr>
          <p:cNvSpPr/>
          <p:nvPr/>
        </p:nvSpPr>
        <p:spPr>
          <a:xfrm>
            <a:off x="240322" y="175846"/>
            <a:ext cx="6506308" cy="6506308"/>
          </a:xfrm>
          <a:prstGeom prst="ellipse">
            <a:avLst/>
          </a:prstGeom>
          <a:solidFill>
            <a:srgbClr val="F0F4F7"/>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a:extLst>
              <a:ext uri="{FF2B5EF4-FFF2-40B4-BE49-F238E27FC236}">
                <a16:creationId xmlns:a16="http://schemas.microsoft.com/office/drawing/2014/main" id="{4927FF9B-AE31-6329-F148-318CE6706F2A}"/>
              </a:ext>
            </a:extLst>
          </p:cNvPr>
          <p:cNvPicPr>
            <a:picLocks noChangeAspect="1"/>
          </p:cNvPicPr>
          <p:nvPr/>
        </p:nvPicPr>
        <p:blipFill>
          <a:blip r:embed="rId4"/>
          <a:stretch>
            <a:fillRect/>
          </a:stretch>
        </p:blipFill>
        <p:spPr>
          <a:xfrm>
            <a:off x="725275" y="1701280"/>
            <a:ext cx="5536404" cy="2998240"/>
          </a:xfrm>
          <a:prstGeom prst="rect">
            <a:avLst/>
          </a:prstGeom>
          <a:effectLst/>
        </p:spPr>
      </p:pic>
      <p:sp>
        <p:nvSpPr>
          <p:cNvPr id="4" name="Rectangle: Rounded Corners 3">
            <a:extLst>
              <a:ext uri="{FF2B5EF4-FFF2-40B4-BE49-F238E27FC236}">
                <a16:creationId xmlns:a16="http://schemas.microsoft.com/office/drawing/2014/main" id="{7255D86C-67C6-33E8-9773-0CFCDB9C1D60}"/>
              </a:ext>
            </a:extLst>
          </p:cNvPr>
          <p:cNvSpPr/>
          <p:nvPr/>
        </p:nvSpPr>
        <p:spPr>
          <a:xfrm>
            <a:off x="2100580" y="2404642"/>
            <a:ext cx="1381760" cy="1119413"/>
          </a:xfrm>
          <a:prstGeom prst="roundRect">
            <a:avLst/>
          </a:prstGeom>
          <a:noFill/>
          <a:ln w="34925">
            <a:solidFill>
              <a:schemeClr val="accent6">
                <a:lumMod val="60000"/>
                <a:lumOff val="40000"/>
              </a:schemeClr>
            </a:solidFill>
            <a:prstDash val="solid"/>
          </a:ln>
          <a:effectLst>
            <a:glow rad="50800">
              <a:schemeClr val="accent6">
                <a:lumMod val="40000"/>
                <a:lumOff val="60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B7F7F7D-A818-0FD4-3166-3AB3AC4039AD}"/>
              </a:ext>
            </a:extLst>
          </p:cNvPr>
          <p:cNvSpPr/>
          <p:nvPr/>
        </p:nvSpPr>
        <p:spPr>
          <a:xfrm>
            <a:off x="7772005" y="2084036"/>
            <a:ext cx="3395481" cy="293997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EXAMPLE IMAGE</a:t>
            </a:r>
          </a:p>
        </p:txBody>
      </p:sp>
      <p:sp>
        <p:nvSpPr>
          <p:cNvPr id="2" name="TextBox 1">
            <a:extLst>
              <a:ext uri="{FF2B5EF4-FFF2-40B4-BE49-F238E27FC236}">
                <a16:creationId xmlns:a16="http://schemas.microsoft.com/office/drawing/2014/main" id="{022C9D88-07E4-2079-2EF4-11F32F50A2DA}"/>
              </a:ext>
            </a:extLst>
          </p:cNvPr>
          <p:cNvSpPr txBox="1"/>
          <p:nvPr/>
        </p:nvSpPr>
        <p:spPr>
          <a:xfrm>
            <a:off x="7593270" y="746494"/>
            <a:ext cx="3752950" cy="584775"/>
          </a:xfrm>
          <a:prstGeom prst="rect">
            <a:avLst/>
          </a:prstGeom>
          <a:noFill/>
        </p:spPr>
        <p:txBody>
          <a:bodyPr wrap="none" rtlCol="0">
            <a:spAutoFit/>
          </a:bodyPr>
          <a:lstStyle/>
          <a:p>
            <a:r>
              <a:rPr lang="en-US" sz="3200" b="1" dirty="0">
                <a:latin typeface="Bahnschrift" panose="020B0502040204020203" pitchFamily="34" charset="0"/>
              </a:rPr>
              <a:t>DATA PROCESSING</a:t>
            </a:r>
          </a:p>
        </p:txBody>
      </p:sp>
    </p:spTree>
    <p:extLst>
      <p:ext uri="{BB962C8B-B14F-4D97-AF65-F5344CB8AC3E}">
        <p14:creationId xmlns:p14="http://schemas.microsoft.com/office/powerpoint/2010/main" val="8049560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ense reconstruction of landmarks.">
            <a:extLst>
              <a:ext uri="{FF2B5EF4-FFF2-40B4-BE49-F238E27FC236}">
                <a16:creationId xmlns:a16="http://schemas.microsoft.com/office/drawing/2014/main" id="{6E529045-D1D1-8292-4304-1CB2A799E086}"/>
              </a:ext>
            </a:extLst>
          </p:cNvPr>
          <p:cNvPicPr>
            <a:picLocks noChangeAspect="1"/>
          </p:cNvPicPr>
          <p:nvPr/>
        </p:nvPicPr>
        <p:blipFill>
          <a:blip r:embed="rId2">
            <a:alphaModFix amt="0"/>
          </a:blip>
          <a:stretch>
            <a:fillRect/>
          </a:stretch>
        </p:blipFill>
        <p:spPr>
          <a:xfrm>
            <a:off x="-5742260" y="3714324"/>
            <a:ext cx="21385918" cy="3158099"/>
          </a:xfrm>
          <a:prstGeom prst="rect">
            <a:avLst/>
          </a:prstGeom>
        </p:spPr>
      </p:pic>
      <p:sp>
        <p:nvSpPr>
          <p:cNvPr id="11" name="Oval 10">
            <a:extLst>
              <a:ext uri="{FF2B5EF4-FFF2-40B4-BE49-F238E27FC236}">
                <a16:creationId xmlns:a16="http://schemas.microsoft.com/office/drawing/2014/main" id="{311EB701-F80C-4721-A287-DE48B9A8571D}"/>
              </a:ext>
            </a:extLst>
          </p:cNvPr>
          <p:cNvSpPr/>
          <p:nvPr/>
        </p:nvSpPr>
        <p:spPr>
          <a:xfrm>
            <a:off x="240323" y="175846"/>
            <a:ext cx="6506308" cy="6506308"/>
          </a:xfrm>
          <a:prstGeom prst="ellipse">
            <a:avLst/>
          </a:prstGeom>
          <a:solidFill>
            <a:srgbClr val="F0F4F7"/>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a:extLst>
              <a:ext uri="{FF2B5EF4-FFF2-40B4-BE49-F238E27FC236}">
                <a16:creationId xmlns:a16="http://schemas.microsoft.com/office/drawing/2014/main" id="{4927FF9B-AE31-6329-F148-318CE6706F2A}"/>
              </a:ext>
            </a:extLst>
          </p:cNvPr>
          <p:cNvPicPr>
            <a:picLocks noChangeAspect="1"/>
          </p:cNvPicPr>
          <p:nvPr/>
        </p:nvPicPr>
        <p:blipFill>
          <a:blip r:embed="rId3"/>
          <a:stretch>
            <a:fillRect/>
          </a:stretch>
        </p:blipFill>
        <p:spPr>
          <a:xfrm>
            <a:off x="725275" y="1701280"/>
            <a:ext cx="5536404" cy="2998240"/>
          </a:xfrm>
          <a:prstGeom prst="rect">
            <a:avLst/>
          </a:prstGeom>
          <a:effectLst/>
        </p:spPr>
      </p:pic>
      <p:sp>
        <p:nvSpPr>
          <p:cNvPr id="4" name="Rectangle: Rounded Corners 3">
            <a:extLst>
              <a:ext uri="{FF2B5EF4-FFF2-40B4-BE49-F238E27FC236}">
                <a16:creationId xmlns:a16="http://schemas.microsoft.com/office/drawing/2014/main" id="{7255D86C-67C6-33E8-9773-0CFCDB9C1D60}"/>
              </a:ext>
            </a:extLst>
          </p:cNvPr>
          <p:cNvSpPr/>
          <p:nvPr/>
        </p:nvSpPr>
        <p:spPr>
          <a:xfrm>
            <a:off x="3708399" y="1554480"/>
            <a:ext cx="2553279" cy="3320886"/>
          </a:xfrm>
          <a:prstGeom prst="roundRect">
            <a:avLst/>
          </a:prstGeom>
          <a:noFill/>
          <a:ln w="34925">
            <a:solidFill>
              <a:schemeClr val="accent6">
                <a:lumMod val="60000"/>
                <a:lumOff val="40000"/>
              </a:schemeClr>
            </a:solidFill>
            <a:prstDash val="solid"/>
          </a:ln>
          <a:effectLst>
            <a:glow rad="50800">
              <a:schemeClr val="accent6">
                <a:lumMod val="40000"/>
                <a:lumOff val="60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B7F7F7D-A818-0FD4-3166-3AB3AC4039AD}"/>
              </a:ext>
            </a:extLst>
          </p:cNvPr>
          <p:cNvSpPr/>
          <p:nvPr/>
        </p:nvSpPr>
        <p:spPr>
          <a:xfrm>
            <a:off x="7772005" y="2084036"/>
            <a:ext cx="3395481" cy="293997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EXAMPLE IMAGE</a:t>
            </a:r>
          </a:p>
        </p:txBody>
      </p:sp>
      <p:sp>
        <p:nvSpPr>
          <p:cNvPr id="2" name="TextBox 1">
            <a:extLst>
              <a:ext uri="{FF2B5EF4-FFF2-40B4-BE49-F238E27FC236}">
                <a16:creationId xmlns:a16="http://schemas.microsoft.com/office/drawing/2014/main" id="{C007BDF5-C856-3F19-B5DC-822B6AD9521D}"/>
              </a:ext>
            </a:extLst>
          </p:cNvPr>
          <p:cNvSpPr txBox="1"/>
          <p:nvPr/>
        </p:nvSpPr>
        <p:spPr>
          <a:xfrm>
            <a:off x="7681363" y="766695"/>
            <a:ext cx="4054315" cy="584775"/>
          </a:xfrm>
          <a:prstGeom prst="rect">
            <a:avLst/>
          </a:prstGeom>
          <a:noFill/>
        </p:spPr>
        <p:txBody>
          <a:bodyPr wrap="square" rtlCol="0">
            <a:spAutoFit/>
          </a:bodyPr>
          <a:lstStyle/>
          <a:p>
            <a:r>
              <a:rPr lang="en-US" sz="3200" b="1" dirty="0">
                <a:latin typeface="Bahnschrift" panose="020B0502040204020203" pitchFamily="34" charset="0"/>
              </a:rPr>
              <a:t>DATA PUBLISHING</a:t>
            </a:r>
          </a:p>
        </p:txBody>
      </p:sp>
      <p:sp>
        <p:nvSpPr>
          <p:cNvPr id="9" name="Flowchart: Connector 8">
            <a:extLst>
              <a:ext uri="{FF2B5EF4-FFF2-40B4-BE49-F238E27FC236}">
                <a16:creationId xmlns:a16="http://schemas.microsoft.com/office/drawing/2014/main" id="{A542565F-A79D-42A7-99F1-2FABFB9B27CA}"/>
              </a:ext>
            </a:extLst>
          </p:cNvPr>
          <p:cNvSpPr/>
          <p:nvPr/>
        </p:nvSpPr>
        <p:spPr>
          <a:xfrm>
            <a:off x="12508379" y="1059083"/>
            <a:ext cx="4739833" cy="4739833"/>
          </a:xfrm>
          <a:prstGeom prst="flowChartConnector">
            <a:avLst/>
          </a:prstGeom>
          <a:solidFill>
            <a:srgbClr val="F0F4F7"/>
          </a:solid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0CB484FC-1C85-ECE3-A7B5-D48FFE7778B1}"/>
              </a:ext>
            </a:extLst>
          </p:cNvPr>
          <p:cNvSpPr txBox="1"/>
          <p:nvPr/>
        </p:nvSpPr>
        <p:spPr>
          <a:xfrm>
            <a:off x="13364423" y="3228944"/>
            <a:ext cx="3027744" cy="400110"/>
          </a:xfrm>
          <a:prstGeom prst="rect">
            <a:avLst/>
          </a:prstGeom>
          <a:noFill/>
        </p:spPr>
        <p:txBody>
          <a:bodyPr wrap="square" rtlCol="0">
            <a:spAutoFit/>
          </a:bodyPr>
          <a:lstStyle/>
          <a:p>
            <a:pPr algn="ctr"/>
            <a:r>
              <a:rPr lang="en-US" sz="2000" b="1" dirty="0">
                <a:latin typeface="Consolas" panose="020B0609020204030204" pitchFamily="49" charset="0"/>
              </a:rPr>
              <a:t>3D Environments</a:t>
            </a:r>
          </a:p>
        </p:txBody>
      </p:sp>
    </p:spTree>
    <p:extLst>
      <p:ext uri="{BB962C8B-B14F-4D97-AF65-F5344CB8AC3E}">
        <p14:creationId xmlns:p14="http://schemas.microsoft.com/office/powerpoint/2010/main" val="21851745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lowchart: Connector 8">
            <a:extLst>
              <a:ext uri="{FF2B5EF4-FFF2-40B4-BE49-F238E27FC236}">
                <a16:creationId xmlns:a16="http://schemas.microsoft.com/office/drawing/2014/main" id="{D9007110-55A2-A1FC-35CA-B9D97E4F5D27}"/>
              </a:ext>
            </a:extLst>
          </p:cNvPr>
          <p:cNvSpPr/>
          <p:nvPr/>
        </p:nvSpPr>
        <p:spPr>
          <a:xfrm>
            <a:off x="6292769" y="1059083"/>
            <a:ext cx="4739833" cy="4739833"/>
          </a:xfrm>
          <a:prstGeom prst="flowChartConnector">
            <a:avLst/>
          </a:prstGeom>
          <a:solidFill>
            <a:schemeClr val="bg1">
              <a:lumMod val="95000"/>
            </a:schemeClr>
          </a:solidFill>
          <a:ln>
            <a:solidFill>
              <a:schemeClr val="bg2">
                <a:lumMod val="75000"/>
              </a:schemeClr>
            </a:solidFill>
          </a:ln>
          <a:effectLst>
            <a:outerShdw blurRad="127000" dist="1524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311EB701-F80C-4721-A287-DE48B9A8571D}"/>
              </a:ext>
            </a:extLst>
          </p:cNvPr>
          <p:cNvSpPr/>
          <p:nvPr/>
        </p:nvSpPr>
        <p:spPr>
          <a:xfrm>
            <a:off x="1159398" y="1059084"/>
            <a:ext cx="4739832" cy="4739832"/>
          </a:xfrm>
          <a:prstGeom prst="ellipse">
            <a:avLst/>
          </a:prstGeom>
          <a:solidFill>
            <a:schemeClr val="bg1">
              <a:lumMod val="95000"/>
            </a:schemeClr>
          </a:solidFill>
          <a:ln>
            <a:solidFill>
              <a:schemeClr val="bg1">
                <a:lumMod val="65000"/>
              </a:schemeClr>
            </a:solidFill>
          </a:ln>
          <a:effectLst>
            <a:outerShdw blurRad="127000" dist="1524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4400" dirty="0">
              <a:latin typeface="Consolas" panose="020B0609020204030204" pitchFamily="49" charset="0"/>
            </a:endParaRPr>
          </a:p>
        </p:txBody>
      </p:sp>
      <p:sp>
        <p:nvSpPr>
          <p:cNvPr id="12" name="TextBox 11">
            <a:extLst>
              <a:ext uri="{FF2B5EF4-FFF2-40B4-BE49-F238E27FC236}">
                <a16:creationId xmlns:a16="http://schemas.microsoft.com/office/drawing/2014/main" id="{77732D51-C1A5-A6FF-57D9-A7A2565C196B}"/>
              </a:ext>
            </a:extLst>
          </p:cNvPr>
          <p:cNvSpPr txBox="1"/>
          <p:nvPr/>
        </p:nvSpPr>
        <p:spPr>
          <a:xfrm>
            <a:off x="4103307" y="372237"/>
            <a:ext cx="3985386" cy="646331"/>
          </a:xfrm>
          <a:prstGeom prst="rect">
            <a:avLst/>
          </a:prstGeom>
          <a:noFill/>
        </p:spPr>
        <p:txBody>
          <a:bodyPr wrap="none" rtlCol="0">
            <a:spAutoFit/>
          </a:bodyPr>
          <a:lstStyle/>
          <a:p>
            <a:r>
              <a:rPr lang="en-US" sz="3600" b="1" dirty="0">
                <a:latin typeface="Bahnschrift" panose="020B0502040204020203" pitchFamily="34" charset="0"/>
              </a:rPr>
              <a:t>KEY ADVANTAGES</a:t>
            </a:r>
          </a:p>
        </p:txBody>
      </p:sp>
      <p:sp>
        <p:nvSpPr>
          <p:cNvPr id="17" name="TextBox 16">
            <a:extLst>
              <a:ext uri="{FF2B5EF4-FFF2-40B4-BE49-F238E27FC236}">
                <a16:creationId xmlns:a16="http://schemas.microsoft.com/office/drawing/2014/main" id="{38AAB1C6-4685-337B-D359-583DDC8F6573}"/>
              </a:ext>
            </a:extLst>
          </p:cNvPr>
          <p:cNvSpPr txBox="1"/>
          <p:nvPr/>
        </p:nvSpPr>
        <p:spPr>
          <a:xfrm>
            <a:off x="809263" y="3167389"/>
            <a:ext cx="5440101" cy="523220"/>
          </a:xfrm>
          <a:prstGeom prst="rect">
            <a:avLst/>
          </a:prstGeom>
          <a:noFill/>
        </p:spPr>
        <p:txBody>
          <a:bodyPr wrap="square" rtlCol="0">
            <a:spAutoFit/>
          </a:bodyPr>
          <a:lstStyle/>
          <a:p>
            <a:pPr algn="ctr"/>
            <a:r>
              <a:rPr lang="en-US" sz="2800" b="1" dirty="0">
                <a:latin typeface="Consolas" panose="020B0609020204030204" pitchFamily="49" charset="0"/>
              </a:rPr>
              <a:t>Decentralized Servers</a:t>
            </a:r>
            <a:endParaRPr lang="en-US" sz="2000" b="1" dirty="0">
              <a:latin typeface="Consolas" panose="020B0609020204030204" pitchFamily="49" charset="0"/>
            </a:endParaRPr>
          </a:p>
        </p:txBody>
      </p:sp>
      <p:sp>
        <p:nvSpPr>
          <p:cNvPr id="18" name="TextBox 17">
            <a:extLst>
              <a:ext uri="{FF2B5EF4-FFF2-40B4-BE49-F238E27FC236}">
                <a16:creationId xmlns:a16="http://schemas.microsoft.com/office/drawing/2014/main" id="{5CF1B13B-8121-FD3E-BCCB-29FC75675EEA}"/>
              </a:ext>
            </a:extLst>
          </p:cNvPr>
          <p:cNvSpPr txBox="1"/>
          <p:nvPr/>
        </p:nvSpPr>
        <p:spPr>
          <a:xfrm>
            <a:off x="5942636" y="3228943"/>
            <a:ext cx="5440101" cy="523220"/>
          </a:xfrm>
          <a:prstGeom prst="rect">
            <a:avLst/>
          </a:prstGeom>
          <a:noFill/>
        </p:spPr>
        <p:txBody>
          <a:bodyPr wrap="square" rtlCol="0">
            <a:spAutoFit/>
          </a:bodyPr>
          <a:lstStyle/>
          <a:p>
            <a:pPr algn="ctr"/>
            <a:r>
              <a:rPr lang="en-US" sz="2800" b="1" dirty="0">
                <a:latin typeface="Consolas" panose="020B0609020204030204" pitchFamily="49" charset="0"/>
              </a:rPr>
              <a:t>3D Environments</a:t>
            </a:r>
          </a:p>
        </p:txBody>
      </p:sp>
    </p:spTree>
    <p:extLst>
      <p:ext uri="{BB962C8B-B14F-4D97-AF65-F5344CB8AC3E}">
        <p14:creationId xmlns:p14="http://schemas.microsoft.com/office/powerpoint/2010/main" val="9737440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erson in a car&#10;&#10;Description automatically generated">
            <a:extLst>
              <a:ext uri="{FF2B5EF4-FFF2-40B4-BE49-F238E27FC236}">
                <a16:creationId xmlns:a16="http://schemas.microsoft.com/office/drawing/2014/main" id="{47B40EAF-4F29-8BC7-7B01-211D962734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7068" y="1260276"/>
            <a:ext cx="6506168" cy="4337448"/>
          </a:xfrm>
          <a:prstGeom prst="rect">
            <a:avLst/>
          </a:prstGeom>
        </p:spPr>
      </p:pic>
      <p:sp>
        <p:nvSpPr>
          <p:cNvPr id="5" name="TextBox 4">
            <a:extLst>
              <a:ext uri="{FF2B5EF4-FFF2-40B4-BE49-F238E27FC236}">
                <a16:creationId xmlns:a16="http://schemas.microsoft.com/office/drawing/2014/main" id="{15E2F29C-A3CA-EB45-ACCE-6787BE091825}"/>
              </a:ext>
            </a:extLst>
          </p:cNvPr>
          <p:cNvSpPr txBox="1"/>
          <p:nvPr/>
        </p:nvSpPr>
        <p:spPr>
          <a:xfrm>
            <a:off x="7130006" y="2534854"/>
            <a:ext cx="5312780" cy="2954655"/>
          </a:xfrm>
          <a:prstGeom prst="rect">
            <a:avLst/>
          </a:prstGeom>
          <a:noFill/>
        </p:spPr>
        <p:txBody>
          <a:bodyPr wrap="square" rtlCol="0">
            <a:spAutoFit/>
          </a:bodyPr>
          <a:lstStyle/>
          <a:p>
            <a:r>
              <a:rPr lang="en-US" sz="2800" dirty="0">
                <a:latin typeface="Consolas" panose="020B0609020204030204" pitchFamily="49" charset="0"/>
              </a:rPr>
              <a:t>Name: Shelton</a:t>
            </a:r>
            <a:br>
              <a:rPr lang="en-US" sz="2800" dirty="0">
                <a:latin typeface="Consolas" panose="020B0609020204030204" pitchFamily="49" charset="0"/>
              </a:rPr>
            </a:br>
            <a:r>
              <a:rPr lang="en-US" sz="2800" dirty="0">
                <a:latin typeface="Consolas" panose="020B0609020204030204" pitchFamily="49" charset="0"/>
              </a:rPr>
              <a:t>Age:  25</a:t>
            </a:r>
          </a:p>
          <a:p>
            <a:r>
              <a:rPr lang="en-US" sz="2800" dirty="0">
                <a:latin typeface="Consolas" panose="020B0609020204030204" pitchFamily="49" charset="0"/>
              </a:rPr>
              <a:t>Job:  Delivery Driver</a:t>
            </a:r>
          </a:p>
          <a:p>
            <a:r>
              <a:rPr lang="en-US" sz="2800" dirty="0">
                <a:latin typeface="Consolas" panose="020B0609020204030204" pitchFamily="49" charset="0"/>
              </a:rPr>
              <a:t>Loc:  Mozambique, Africa</a:t>
            </a:r>
          </a:p>
          <a:p>
            <a:endParaRPr lang="en-US" sz="2800" dirty="0">
              <a:latin typeface="Consolas" panose="020B0609020204030204" pitchFamily="49" charset="0"/>
            </a:endParaRPr>
          </a:p>
          <a:p>
            <a:endParaRPr lang="en-US" dirty="0">
              <a:latin typeface="Consolas" panose="020B0609020204030204" pitchFamily="49" charset="0"/>
            </a:endParaRPr>
          </a:p>
          <a:p>
            <a:endParaRPr lang="en-US" sz="2800" dirty="0">
              <a:latin typeface="Consolas" panose="020B0609020204030204" pitchFamily="49" charset="0"/>
            </a:endParaRPr>
          </a:p>
        </p:txBody>
      </p:sp>
    </p:spTree>
    <p:extLst>
      <p:ext uri="{BB962C8B-B14F-4D97-AF65-F5344CB8AC3E}">
        <p14:creationId xmlns:p14="http://schemas.microsoft.com/office/powerpoint/2010/main" val="19445398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B391C48-9FE3-6A85-A489-8D8D76C4E3BF}"/>
              </a:ext>
            </a:extLst>
          </p:cNvPr>
          <p:cNvPicPr>
            <a:picLocks noChangeAspect="1"/>
          </p:cNvPicPr>
          <p:nvPr/>
        </p:nvPicPr>
        <p:blipFill>
          <a:blip r:embed="rId3"/>
          <a:stretch>
            <a:fillRect/>
          </a:stretch>
        </p:blipFill>
        <p:spPr>
          <a:xfrm>
            <a:off x="0" y="622300"/>
            <a:ext cx="12192000" cy="5613400"/>
          </a:xfrm>
          <a:prstGeom prst="rect">
            <a:avLst/>
          </a:prstGeom>
        </p:spPr>
      </p:pic>
    </p:spTree>
    <p:extLst>
      <p:ext uri="{BB962C8B-B14F-4D97-AF65-F5344CB8AC3E}">
        <p14:creationId xmlns:p14="http://schemas.microsoft.com/office/powerpoint/2010/main" val="26381055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1F5E5626FA80A40AA11AD035B54F32A" ma:contentTypeVersion="3" ma:contentTypeDescription="Create a new document." ma:contentTypeScope="" ma:versionID="5915d4f285235d229faac1745ad3268c">
  <xsd:schema xmlns:xsd="http://www.w3.org/2001/XMLSchema" xmlns:xs="http://www.w3.org/2001/XMLSchema" xmlns:p="http://schemas.microsoft.com/office/2006/metadata/properties" xmlns:ns3="2a02e318-9640-4e73-9690-4b6b6e443089" targetNamespace="http://schemas.microsoft.com/office/2006/metadata/properties" ma:root="true" ma:fieldsID="863ca374edce6681c977e1f5fd142be3" ns3:_="">
    <xsd:import namespace="2a02e318-9640-4e73-9690-4b6b6e443089"/>
    <xsd:element name="properties">
      <xsd:complexType>
        <xsd:sequence>
          <xsd:element name="documentManagement">
            <xsd:complexType>
              <xsd:all>
                <xsd:element ref="ns3:MediaServiceMetadata" minOccurs="0"/>
                <xsd:element ref="ns3:MediaServiceFastMetadata"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a02e318-9640-4e73-9690-4b6b6e44308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F788492-1968-4854-BABA-07600C2C4D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a02e318-9640-4e73-9690-4b6b6e44308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DCBCC5D-F06E-4D0A-AA98-62AADCF7DA3E}">
  <ds:schemaRefs>
    <ds:schemaRef ds:uri="http://schemas.microsoft.com/sharepoint/v3/contenttype/forms"/>
  </ds:schemaRefs>
</ds:datastoreItem>
</file>

<file path=customXml/itemProps3.xml><?xml version="1.0" encoding="utf-8"?>
<ds:datastoreItem xmlns:ds="http://schemas.openxmlformats.org/officeDocument/2006/customXml" ds:itemID="{3639ADF4-71EB-4CE0-B395-43D1B80F602D}">
  <ds:schemaRefs>
    <ds:schemaRef ds:uri="http://schemas.microsoft.com/office/2006/documentManagement/types"/>
    <ds:schemaRef ds:uri="http://schemas.microsoft.com/office/infopath/2007/PartnerControls"/>
    <ds:schemaRef ds:uri="2a02e318-9640-4e73-9690-4b6b6e443089"/>
    <ds:schemaRef ds:uri="http://schemas.openxmlformats.org/package/2006/metadata/core-properties"/>
    <ds:schemaRef ds:uri="http://purl.org/dc/dcmitype/"/>
    <ds:schemaRef ds:uri="http://purl.org/dc/elements/1.1/"/>
    <ds:schemaRef ds:uri="http://schemas.microsoft.com/office/2006/metadata/properties"/>
    <ds:schemaRef ds:uri="http://www.w3.org/XML/1998/namespace"/>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629</TotalTime>
  <Words>854</Words>
  <Application>Microsoft Office PowerPoint</Application>
  <PresentationFormat>Widescreen</PresentationFormat>
  <Paragraphs>94</Paragraphs>
  <Slides>27</Slides>
  <Notes>8</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Bahnschrift</vt:lpstr>
      <vt:lpstr>Calibri</vt:lpstr>
      <vt:lpstr>Calibri Light</vt:lpstr>
      <vt:lpstr>Consolas</vt:lpstr>
      <vt:lpstr>Microsoft Sans Serif</vt:lpstr>
      <vt:lpstr>Office Theme</vt:lpstr>
      <vt:lpstr>MAPTODON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HOW TO USE</vt:lpstr>
      <vt:lpstr>How it Works</vt:lpstr>
      <vt:lpstr>Why a federated server system</vt:lpstr>
      <vt:lpstr>Demos</vt:lpstr>
      <vt:lpstr>PowerPoint Presentation</vt:lpstr>
      <vt:lpstr>Disaster Response</vt:lpstr>
      <vt:lpstr>Historical Preservation</vt:lpstr>
      <vt:lpstr>More Immersive Education</vt:lpstr>
      <vt:lpstr>Monitoring Ecosystems</vt:lpstr>
      <vt:lpstr>Future Implementations?</vt:lpstr>
      <vt:lpstr>Notes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Dirk Wilson</cp:lastModifiedBy>
  <cp:revision>114</cp:revision>
  <dcterms:created xsi:type="dcterms:W3CDTF">2023-10-14T23:34:11Z</dcterms:created>
  <dcterms:modified xsi:type="dcterms:W3CDTF">2023-10-15T12:38:32Z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0x01010041F5E5626FA80A40AA11AD035B54F32A</vt:lpwstr>
  </property>
</Properties>
</file>

<file path=docProps/thumbnail.jpeg>
</file>